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256" r:id="rId2"/>
    <p:sldId id="266" r:id="rId3"/>
    <p:sldId id="267" r:id="rId4"/>
    <p:sldId id="268" r:id="rId5"/>
    <p:sldId id="269" r:id="rId6"/>
    <p:sldId id="270" r:id="rId7"/>
    <p:sldId id="271" r:id="rId8"/>
    <p:sldId id="272" r:id="rId9"/>
    <p:sldId id="273" r:id="rId10"/>
    <p:sldId id="274" r:id="rId11"/>
    <p:sldId id="275" r:id="rId12"/>
    <p:sldId id="348"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51" r:id="rId60"/>
    <p:sldId id="350" r:id="rId61"/>
    <p:sldId id="322" r:id="rId62"/>
    <p:sldId id="323" r:id="rId63"/>
    <p:sldId id="324" r:id="rId64"/>
    <p:sldId id="325" r:id="rId65"/>
    <p:sldId id="326" r:id="rId66"/>
    <p:sldId id="327" r:id="rId67"/>
    <p:sldId id="349" r:id="rId68"/>
    <p:sldId id="328" r:id="rId69"/>
    <p:sldId id="329" r:id="rId70"/>
    <p:sldId id="330" r:id="rId71"/>
    <p:sldId id="332" r:id="rId72"/>
    <p:sldId id="333" r:id="rId73"/>
    <p:sldId id="335" r:id="rId74"/>
    <p:sldId id="334" r:id="rId75"/>
    <p:sldId id="336" r:id="rId76"/>
    <p:sldId id="337" r:id="rId77"/>
    <p:sldId id="338" r:id="rId78"/>
    <p:sldId id="339" r:id="rId79"/>
    <p:sldId id="340" r:id="rId80"/>
    <p:sldId id="341" r:id="rId81"/>
    <p:sldId id="343" r:id="rId82"/>
    <p:sldId id="344" r:id="rId83"/>
    <p:sldId id="345" r:id="rId84"/>
    <p:sldId id="346" r:id="rId85"/>
    <p:sldId id="347" r:id="rId86"/>
    <p:sldId id="259" r:id="rId8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回归问题" id="{9F127392-0B8E-BF49-A1B5-86C7C1D2F4C0}">
          <p14:sldIdLst>
            <p14:sldId id="256"/>
            <p14:sldId id="266"/>
            <p14:sldId id="267"/>
            <p14:sldId id="268"/>
            <p14:sldId id="269"/>
            <p14:sldId id="270"/>
            <p14:sldId id="271"/>
            <p14:sldId id="272"/>
            <p14:sldId id="273"/>
            <p14:sldId id="274"/>
            <p14:sldId id="275"/>
            <p14:sldId id="348"/>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Lst>
        </p14:section>
        <p14:section name="过拟合与欠拟合" id="{7FCD7746-2019-5A42-AF66-95782659A75F}">
          <p14:sldIdLst>
            <p14:sldId id="296"/>
            <p14:sldId id="297"/>
            <p14:sldId id="298"/>
            <p14:sldId id="299"/>
            <p14:sldId id="300"/>
            <p14:sldId id="301"/>
            <p14:sldId id="302"/>
            <p14:sldId id="303"/>
            <p14:sldId id="304"/>
            <p14:sldId id="305"/>
            <p14:sldId id="306"/>
            <p14:sldId id="307"/>
            <p14:sldId id="308"/>
          </p14:sldIdLst>
        </p14:section>
        <p14:section name="岭回归" id="{D623C53B-ED77-F54F-B488-305C68D45FDD}">
          <p14:sldIdLst>
            <p14:sldId id="309"/>
            <p14:sldId id="310"/>
            <p14:sldId id="311"/>
            <p14:sldId id="312"/>
            <p14:sldId id="313"/>
          </p14:sldIdLst>
        </p14:section>
        <p14:section name="分类-逻辑回归" id="{C0E6EC05-562D-DA49-A4AC-18A9586825D8}">
          <p14:sldIdLst>
            <p14:sldId id="314"/>
            <p14:sldId id="315"/>
            <p14:sldId id="316"/>
            <p14:sldId id="317"/>
            <p14:sldId id="318"/>
            <p14:sldId id="319"/>
            <p14:sldId id="320"/>
            <p14:sldId id="321"/>
            <p14:sldId id="351"/>
            <p14:sldId id="350"/>
            <p14:sldId id="322"/>
            <p14:sldId id="323"/>
            <p14:sldId id="324"/>
            <p14:sldId id="325"/>
            <p14:sldId id="326"/>
            <p14:sldId id="327"/>
            <p14:sldId id="349"/>
            <p14:sldId id="328"/>
            <p14:sldId id="329"/>
            <p14:sldId id="330"/>
          </p14:sldIdLst>
        </p14:section>
        <p14:section name="非监督学习" id="{9B54381D-FCD8-2943-A427-6E9BD497C54E}">
          <p14:sldIdLst>
            <p14:sldId id="332"/>
            <p14:sldId id="333"/>
            <p14:sldId id="335"/>
            <p14:sldId id="334"/>
            <p14:sldId id="336"/>
            <p14:sldId id="337"/>
            <p14:sldId id="338"/>
            <p14:sldId id="339"/>
            <p14:sldId id="340"/>
            <p14:sldId id="341"/>
            <p14:sldId id="343"/>
            <p14:sldId id="344"/>
            <p14:sldId id="345"/>
            <p14:sldId id="346"/>
            <p14:sldId id="347"/>
            <p14:sldId id="2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54"/>
    <p:restoredTop sz="94931"/>
  </p:normalViewPr>
  <p:slideViewPr>
    <p:cSldViewPr>
      <p:cViewPr>
        <p:scale>
          <a:sx n="110" d="100"/>
          <a:sy n="110" d="100"/>
        </p:scale>
        <p:origin x="1800" y="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99" d="100"/>
          <a:sy n="99" d="100"/>
        </p:scale>
        <p:origin x="-35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CAA8F0-6A93-42D4-BD30-CC52BFAF4044}" type="datetimeFigureOut">
              <a:rPr lang="zh-CN" altLang="en-US" smtClean="0"/>
              <a:t>2017/10/27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1D565E-31F4-4A3A-B9F1-A33C10CEC48B}" type="slidenum">
              <a:rPr lang="zh-CN" altLang="en-US" smtClean="0"/>
              <a:t>‹#›</a:t>
            </a:fld>
            <a:endParaRPr lang="zh-CN" altLang="en-US"/>
          </a:p>
        </p:txBody>
      </p:sp>
    </p:spTree>
    <p:extLst>
      <p:ext uri="{BB962C8B-B14F-4D97-AF65-F5344CB8AC3E}">
        <p14:creationId xmlns:p14="http://schemas.microsoft.com/office/powerpoint/2010/main" val="629600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B3733-3B67-9946-B0CB-42A30E04B180}" type="datetimeFigureOut">
              <a:t>2017/10/27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47078-5556-424F-B25F-EE433E05EE89}" type="slidenum">
              <a:t>‹#›</a:t>
            </a:fld>
            <a:endParaRPr kumimoji="1" lang="zh-CN" altLang="en-US"/>
          </a:p>
        </p:txBody>
      </p:sp>
    </p:spTree>
    <p:extLst>
      <p:ext uri="{BB962C8B-B14F-4D97-AF65-F5344CB8AC3E}">
        <p14:creationId xmlns:p14="http://schemas.microsoft.com/office/powerpoint/2010/main" val="148562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3</a:t>
            </a:fld>
            <a:endParaRPr lang="zh-CN" altLang="en-US"/>
          </a:p>
        </p:txBody>
      </p:sp>
    </p:spTree>
    <p:extLst>
      <p:ext uri="{BB962C8B-B14F-4D97-AF65-F5344CB8AC3E}">
        <p14:creationId xmlns:p14="http://schemas.microsoft.com/office/powerpoint/2010/main" val="671682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矩阵、数组的区别与联系</a:t>
            </a:r>
          </a:p>
        </p:txBody>
      </p:sp>
      <p:sp>
        <p:nvSpPr>
          <p:cNvPr id="4" name="幻灯片编号占位符 3"/>
          <p:cNvSpPr>
            <a:spLocks noGrp="1"/>
          </p:cNvSpPr>
          <p:nvPr>
            <p:ph type="sldNum" sz="quarter" idx="10"/>
          </p:nvPr>
        </p:nvSpPr>
        <p:spPr/>
        <p:txBody>
          <a:bodyPr/>
          <a:lstStyle/>
          <a:p>
            <a:fld id="{CC547078-5556-424F-B25F-EE433E05EE89}" type="slidenum">
              <a:rPr lang="uk-UA"/>
              <a:t>17</a:t>
            </a:fld>
            <a:endParaRPr kumimoji="1" lang="uk-UA" altLang="zh-CN"/>
          </a:p>
        </p:txBody>
      </p:sp>
    </p:spTree>
    <p:extLst>
      <p:ext uri="{BB962C8B-B14F-4D97-AF65-F5344CB8AC3E}">
        <p14:creationId xmlns:p14="http://schemas.microsoft.com/office/powerpoint/2010/main" val="813905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34</a:t>
            </a:fld>
            <a:endParaRPr lang="zh-CN" altLang="en-US"/>
          </a:p>
        </p:txBody>
      </p:sp>
    </p:spTree>
    <p:extLst>
      <p:ext uri="{BB962C8B-B14F-4D97-AF65-F5344CB8AC3E}">
        <p14:creationId xmlns:p14="http://schemas.microsoft.com/office/powerpoint/2010/main" val="57749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训练集：训练数据</a:t>
            </a:r>
            <a:r>
              <a:rPr kumimoji="1" lang="en-US" altLang="zh-CN"/>
              <a:t>+</a:t>
            </a:r>
            <a:r>
              <a:rPr kumimoji="1" lang="zh-CN" altLang="en-US"/>
              <a:t>验证数据</a:t>
            </a:r>
            <a:endParaRPr kumimoji="1" lang="en-US" altLang="zh-CN"/>
          </a:p>
          <a:p>
            <a:r>
              <a:rPr kumimoji="1" lang="zh-CN" altLang="en-US"/>
              <a:t>测试集</a:t>
            </a:r>
            <a:endParaRPr kumimoji="1" lang="en-US" altLang="zh-CN"/>
          </a:p>
          <a:p>
            <a:r>
              <a:rPr kumimoji="1" lang="zh-CN" altLang="en-US"/>
              <a:t>目的是为了我们在不能进行测试集的一个测试评估对比数据，只能从自己已有的数据中训练集中划分一下</a:t>
            </a:r>
            <a:endParaRPr kumimoji="1" lang="en-US" altLang="zh-CN"/>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43</a:t>
            </a:fld>
            <a:endParaRPr lang="zh-CN" altLang="en-US"/>
          </a:p>
        </p:txBody>
      </p:sp>
    </p:spTree>
    <p:extLst>
      <p:ext uri="{BB962C8B-B14F-4D97-AF65-F5344CB8AC3E}">
        <p14:creationId xmlns:p14="http://schemas.microsoft.com/office/powerpoint/2010/main" val="1510538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44</a:t>
            </a:fld>
            <a:endParaRPr lang="zh-CN" altLang="en-US"/>
          </a:p>
        </p:txBody>
      </p:sp>
    </p:spTree>
    <p:extLst>
      <p:ext uri="{BB962C8B-B14F-4D97-AF65-F5344CB8AC3E}">
        <p14:creationId xmlns:p14="http://schemas.microsoft.com/office/powerpoint/2010/main" val="122870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https://archive.ics.uci.edu/ml/machine-learning-databases/breast-cancer-wisconsin/breast-cancer-wisconsin.data</a:t>
            </a:r>
            <a:endParaRPr kumimoji="1" lang="zh-CN" altLang="en-US"/>
          </a:p>
        </p:txBody>
      </p:sp>
      <p:sp>
        <p:nvSpPr>
          <p:cNvPr id="4" name="幻灯片编号占位符 3"/>
          <p:cNvSpPr>
            <a:spLocks noGrp="1"/>
          </p:cNvSpPr>
          <p:nvPr>
            <p:ph type="sldNum" sz="quarter" idx="10"/>
          </p:nvPr>
        </p:nvSpPr>
        <p:spPr/>
        <p:txBody>
          <a:bodyPr/>
          <a:lstStyle/>
          <a:p>
            <a:fld id="{CC547078-5556-424F-B25F-EE433E05EE89}" type="slidenum">
              <a:rPr lang="uk-UA"/>
              <a:t>64</a:t>
            </a:fld>
            <a:endParaRPr kumimoji="1" lang="uk-UA" altLang="zh-CN"/>
          </a:p>
        </p:txBody>
      </p:sp>
    </p:spTree>
    <p:extLst>
      <p:ext uri="{BB962C8B-B14F-4D97-AF65-F5344CB8AC3E}">
        <p14:creationId xmlns:p14="http://schemas.microsoft.com/office/powerpoint/2010/main" val="463392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https://www.kaggle.com/c/avito-context-ad-clicks</a:t>
            </a:r>
            <a:endParaRPr kumimoji="1" lang="zh-CN" altLang="en-US"/>
          </a:p>
        </p:txBody>
      </p:sp>
      <p:sp>
        <p:nvSpPr>
          <p:cNvPr id="4" name="幻灯片编号占位符 3"/>
          <p:cNvSpPr>
            <a:spLocks noGrp="1"/>
          </p:cNvSpPr>
          <p:nvPr>
            <p:ph type="sldNum" sz="quarter" idx="10"/>
          </p:nvPr>
        </p:nvSpPr>
        <p:spPr/>
        <p:txBody>
          <a:bodyPr/>
          <a:lstStyle/>
          <a:p>
            <a:fld id="{CC547078-5556-424F-B25F-EE433E05EE89}" type="slidenum">
              <a:rPr lang="uk-UA"/>
              <a:t>67</a:t>
            </a:fld>
            <a:endParaRPr kumimoji="1" lang="uk-UA" altLang="zh-CN"/>
          </a:p>
        </p:txBody>
      </p:sp>
    </p:spTree>
    <p:extLst>
      <p:ext uri="{BB962C8B-B14F-4D97-AF65-F5344CB8AC3E}">
        <p14:creationId xmlns:p14="http://schemas.microsoft.com/office/powerpoint/2010/main" val="822772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2017/10/27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2017/10/27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74638"/>
            <a:ext cx="8229600" cy="1143000"/>
          </a:xfrm>
          <a:prstGeom prst="rect">
            <a:avLst/>
          </a:prstGeom>
        </p:spPr>
        <p:txBody>
          <a:bodyPr/>
          <a:lstStyle/>
          <a:p>
            <a:r>
              <a:rPr lang="zh-CN" altLang="en-US"/>
              <a:t>此处输入专题名称</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BE6C31-EE7A-4411-A45C-DDF7D2352E4A}" type="datetimeFigureOut">
              <a:rPr lang="zh-CN" altLang="en-US" smtClean="0"/>
              <a:t>2017/10/27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extLst>
      <p:ext uri="{BB962C8B-B14F-4D97-AF65-F5344CB8AC3E}">
        <p14:creationId xmlns:p14="http://schemas.microsoft.com/office/powerpoint/2010/main" val="185564187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E6C31-EE7A-4411-A45C-DDF7D2352E4A}" type="datetimeFigureOut">
              <a:rPr lang="zh-CN" altLang="en-US" smtClean="0"/>
              <a:t>2017/10/27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78030-9616-401B-859B-C9A7A46604E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840.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8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chive.ics.uci.edu/ml/machine-learning-databases/breast-cancer-wisconsin/"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71.png"/><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262450" y="2660688"/>
            <a:ext cx="6609502" cy="830997"/>
          </a:xfrm>
          <a:prstGeom prst="rect">
            <a:avLst/>
          </a:prstGeom>
          <a:noFill/>
        </p:spPr>
        <p:txBody>
          <a:bodyPr wrap="none" rtlCol="0" anchor="ctr">
            <a:spAutoFit/>
          </a:bodyPr>
          <a:lstStyle/>
          <a:p>
            <a:pPr algn="ctr"/>
            <a:r>
              <a:rPr lang="zh-CN" altLang="en-US" sz="4800" b="1" dirty="0">
                <a:solidFill>
                  <a:schemeClr val="bg1"/>
                </a:solidFill>
                <a:latin typeface="微软雅黑" pitchFamily="34" charset="-122"/>
                <a:ea typeface="微软雅黑" pitchFamily="34" charset="-122"/>
              </a:rPr>
              <a:t>机器学习与应用</a:t>
            </a:r>
            <a:r>
              <a:rPr lang="en-US" altLang="zh-CN" sz="4800" b="1" dirty="0">
                <a:solidFill>
                  <a:schemeClr val="bg1"/>
                </a:solidFill>
                <a:latin typeface="微软雅黑" pitchFamily="34" charset="-122"/>
                <a:ea typeface="微软雅黑" pitchFamily="34" charset="-122"/>
              </a:rPr>
              <a:t>-</a:t>
            </a:r>
            <a:r>
              <a:rPr lang="zh-CN" altLang="en-US" sz="4800" b="1" dirty="0">
                <a:solidFill>
                  <a:schemeClr val="bg1"/>
                </a:solidFill>
                <a:latin typeface="微软雅黑" pitchFamily="34" charset="-122"/>
                <a:ea typeface="微软雅黑" pitchFamily="34" charset="-122"/>
              </a:rPr>
              <a:t>第三天</a:t>
            </a:r>
            <a:endParaRPr lang="en-US" altLang="zh-CN" sz="48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411760" y="3429000"/>
                <a:ext cx="4727833"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charset="0"/>
                        </a:rPr>
                        <m:t>𝑓</m:t>
                      </m:r>
                      <m:d>
                        <m:dPr>
                          <m:ctrlPr>
                            <a:rPr kumimoji="1" lang="en-US" altLang="zh-CN" i="1">
                              <a:latin typeface="Cambria Math" charset="0"/>
                            </a:rPr>
                          </m:ctrlPr>
                        </m:dPr>
                        <m:e>
                          <m:r>
                            <a:rPr kumimoji="1" lang="en-US" altLang="zh-CN" i="1">
                              <a:latin typeface="Cambria Math" charset="0"/>
                            </a:rPr>
                            <m:t>𝑥</m:t>
                          </m:r>
                        </m:e>
                      </m:d>
                      <m:r>
                        <a:rPr kumimoji="1" lang="en-US" altLang="zh-CN" i="1">
                          <a:latin typeface="Cambria Math" charset="0"/>
                        </a:rPr>
                        <m:t>=</m:t>
                      </m:r>
                      <m:sSub>
                        <m:sSubPr>
                          <m:ctrlPr>
                            <a:rPr kumimoji="1" lang="mr-IN" altLang="zh-CN" i="1">
                              <a:latin typeface="Cambria Math" charset="0"/>
                            </a:rPr>
                          </m:ctrlPr>
                        </m:sSubPr>
                        <m:e>
                          <m:r>
                            <a:rPr kumimoji="1" lang="en-US" altLang="zh-CN" i="1">
                              <a:latin typeface="Cambria Math" charset="0"/>
                            </a:rPr>
                            <m:t>𝑤</m:t>
                          </m:r>
                        </m:e>
                        <m:sub>
                          <m:r>
                            <a:rPr kumimoji="1" lang="en-US" altLang="zh-CN" i="1">
                              <a:latin typeface="Cambria Math" charset="0"/>
                            </a:rPr>
                            <m:t>1</m:t>
                          </m:r>
                        </m:sub>
                      </m:sSub>
                      <m:sSub>
                        <m:sSubPr>
                          <m:ctrlPr>
                            <a:rPr kumimoji="1" lang="mr-IN"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b="0" i="1">
                          <a:latin typeface="Cambria Math" charset="0"/>
                        </a:rPr>
                        <m:t>+</m:t>
                      </m:r>
                      <m:sSub>
                        <m:sSubPr>
                          <m:ctrlPr>
                            <a:rPr kumimoji="1" lang="mr-IN" altLang="zh-CN" i="1">
                              <a:latin typeface="Cambria Math" charset="0"/>
                            </a:rPr>
                          </m:ctrlPr>
                        </m:sSubPr>
                        <m:e>
                          <m:r>
                            <a:rPr kumimoji="1" lang="en-US" altLang="zh-CN" i="1">
                              <a:latin typeface="Cambria Math" charset="0"/>
                            </a:rPr>
                            <m:t>𝑤</m:t>
                          </m:r>
                        </m:e>
                        <m:sub>
                          <m:r>
                            <a:rPr kumimoji="1" lang="en-US" altLang="zh-CN" b="0" i="1">
                              <a:latin typeface="Cambria Math" charset="0"/>
                            </a:rPr>
                            <m:t>2</m:t>
                          </m:r>
                        </m:sub>
                      </m:sSub>
                      <m:sSub>
                        <m:sSubPr>
                          <m:ctrlPr>
                            <a:rPr kumimoji="1" lang="mr-IN" altLang="zh-CN" i="1">
                              <a:latin typeface="Cambria Math" charset="0"/>
                            </a:rPr>
                          </m:ctrlPr>
                        </m:sSubPr>
                        <m:e>
                          <m:r>
                            <a:rPr kumimoji="1" lang="en-US" altLang="zh-CN" i="1">
                              <a:latin typeface="Cambria Math" charset="0"/>
                            </a:rPr>
                            <m:t>𝑥</m:t>
                          </m:r>
                        </m:e>
                        <m:sub>
                          <m:r>
                            <a:rPr kumimoji="1" lang="en-US" altLang="zh-CN" b="0" i="1">
                              <a:latin typeface="Cambria Math" charset="0"/>
                            </a:rPr>
                            <m:t>2</m:t>
                          </m:r>
                        </m:sub>
                      </m:sSub>
                      <m:r>
                        <a:rPr kumimoji="1" lang="en-US" altLang="zh-CN" i="1">
                          <a:latin typeface="Cambria Math" charset="0"/>
                        </a:rPr>
                        <m:t>+…+</m:t>
                      </m:r>
                      <m:sSub>
                        <m:sSubPr>
                          <m:ctrlPr>
                            <a:rPr kumimoji="1" lang="mr-IN" altLang="zh-CN" i="1">
                              <a:latin typeface="Cambria Math" charset="0"/>
                            </a:rPr>
                          </m:ctrlPr>
                        </m:sSubPr>
                        <m:e>
                          <m:r>
                            <a:rPr kumimoji="1" lang="en-US" altLang="zh-CN" i="1">
                              <a:latin typeface="Cambria Math" charset="0"/>
                            </a:rPr>
                            <m:t>𝑤</m:t>
                          </m:r>
                        </m:e>
                        <m:sub>
                          <m:r>
                            <a:rPr kumimoji="1" lang="en-US" altLang="zh-CN" i="1">
                              <a:latin typeface="Cambria Math" charset="0"/>
                            </a:rPr>
                            <m:t>𝑑</m:t>
                          </m:r>
                        </m:sub>
                      </m:sSub>
                      <m:sSub>
                        <m:sSubPr>
                          <m:ctrlPr>
                            <a:rPr kumimoji="1" lang="mr-IN" altLang="zh-CN" i="1">
                              <a:latin typeface="Cambria Math" charset="0"/>
                            </a:rPr>
                          </m:ctrlPr>
                        </m:sSubPr>
                        <m:e>
                          <m:r>
                            <a:rPr kumimoji="1" lang="en-US" altLang="zh-CN" i="1">
                              <a:latin typeface="Cambria Math" charset="0"/>
                            </a:rPr>
                            <m:t>𝑥</m:t>
                          </m:r>
                        </m:e>
                        <m:sub>
                          <m:r>
                            <a:rPr kumimoji="1" lang="en-US" altLang="zh-CN" i="1">
                              <a:latin typeface="Cambria Math" charset="0"/>
                            </a:rPr>
                            <m:t>𝑑</m:t>
                          </m:r>
                        </m:sub>
                      </m:sSub>
                      <m:r>
                        <a:rPr kumimoji="1" lang="en-US" altLang="zh-CN" i="1">
                          <a:latin typeface="Cambria Math" charset="0"/>
                        </a:rPr>
                        <m:t>+</m:t>
                      </m:r>
                      <m:r>
                        <a:rPr kumimoji="1" lang="en-US" altLang="zh-CN" i="1">
                          <a:latin typeface="Cambria Math" charset="0"/>
                        </a:rPr>
                        <m:t>𝑏</m:t>
                      </m:r>
                    </m:oMath>
                  </m:oMathPara>
                </a14:m>
                <a:endParaRPr kumimoji="1" lang="en-US" altLang="zh-CN"/>
              </a:p>
              <a:p>
                <a:r>
                  <a:rPr kumimoji="1" lang="en-US" altLang="zh-CN"/>
                  <a:t>	</a:t>
                </a:r>
              </a:p>
              <a:p>
                <a:r>
                  <a:rPr kumimoji="1" lang="en-US" altLang="zh-CN"/>
                  <a:t>w</a:t>
                </a:r>
                <a:r>
                  <a:rPr kumimoji="1" lang="zh-CN" altLang="en-US"/>
                  <a:t>为权重，</a:t>
                </a:r>
                <a:r>
                  <a:rPr kumimoji="1" lang="en-US" altLang="zh-CN"/>
                  <a:t>b</a:t>
                </a:r>
                <a:r>
                  <a:rPr kumimoji="1" lang="zh-CN" altLang="en-US"/>
                  <a:t>称为偏置项，可以理解为：</a:t>
                </a:r>
                <a14:m>
                  <m:oMath xmlns:m="http://schemas.openxmlformats.org/officeDocument/2006/math">
                    <m:sSub>
                      <m:sSubPr>
                        <m:ctrlPr>
                          <a:rPr kumimoji="1" lang="mr-IN" altLang="zh-CN" i="1">
                            <a:latin typeface="Cambria Math" charset="0"/>
                          </a:rPr>
                        </m:ctrlPr>
                      </m:sSubPr>
                      <m:e>
                        <m:r>
                          <a:rPr kumimoji="1" lang="en-US" altLang="zh-CN" i="1">
                            <a:latin typeface="Cambria Math" charset="0"/>
                          </a:rPr>
                          <m:t>𝑤</m:t>
                        </m:r>
                      </m:e>
                      <m:sub>
                        <m:r>
                          <a:rPr kumimoji="1" lang="en-US" altLang="zh-CN" b="0" i="1">
                            <a:latin typeface="Cambria Math" charset="0"/>
                          </a:rPr>
                          <m:t>0</m:t>
                        </m:r>
                      </m:sub>
                    </m:sSub>
                    <m:r>
                      <a:rPr kumimoji="1" lang="en-US" altLang="zh-CN" i="1">
                        <a:latin typeface="Cambria Math" charset="0"/>
                        <a:ea typeface="Cambria Math" charset="0"/>
                        <a:cs typeface="Cambria Math" charset="0"/>
                      </a:rPr>
                      <m:t>×</m:t>
                    </m:r>
                    <m:r>
                      <a:rPr kumimoji="1" lang="en-US" altLang="zh-CN" b="0" i="1">
                        <a:latin typeface="Cambria Math" charset="0"/>
                        <a:ea typeface="Cambria Math" charset="0"/>
                        <a:cs typeface="Cambria Math" charset="0"/>
                      </a:rPr>
                      <m:t>1</m:t>
                    </m:r>
                  </m:oMath>
                </a14:m>
                <a:endParaRPr kumimoji="1" lang="zh-CN" altLang="en-US"/>
              </a:p>
            </p:txBody>
          </p:sp>
        </mc:Choice>
        <mc:Fallback xmlns="">
          <p:sp>
            <p:nvSpPr>
              <p:cNvPr id="4" name="矩形 3"/>
              <p:cNvSpPr>
                <a:spLocks noRot="1" noChangeAspect="1" noMove="1" noResize="1" noEditPoints="1" noAdjustHandles="1" noChangeArrowheads="1" noChangeShapeType="1" noTextEdit="1"/>
              </p:cNvSpPr>
              <p:nvPr/>
            </p:nvSpPr>
            <p:spPr>
              <a:xfrm>
                <a:off x="2411760" y="3429000"/>
                <a:ext cx="4727833" cy="923330"/>
              </a:xfrm>
              <a:prstGeom prst="rect">
                <a:avLst/>
              </a:prstGeom>
              <a:blipFill rotWithShape="0">
                <a:blip r:embed="rId2"/>
                <a:stretch>
                  <a:fillRect l="-1161" b="-9934"/>
                </a:stretch>
              </a:blipFill>
            </p:spPr>
            <p:txBody>
              <a:bodyPr/>
              <a:lstStyle/>
              <a:p>
                <a:r>
                  <a:rPr lang="zh-CN" altLang="en-US">
                    <a:noFill/>
                  </a:rPr>
                  <a:t> </a:t>
                </a:r>
              </a:p>
            </p:txBody>
          </p:sp>
        </mc:Fallback>
      </mc:AlternateContent>
      <p:sp>
        <p:nvSpPr>
          <p:cNvPr id="5" name="文本框 4"/>
          <p:cNvSpPr txBox="1"/>
          <p:nvPr/>
        </p:nvSpPr>
        <p:spPr>
          <a:xfrm>
            <a:off x="3658929" y="908720"/>
            <a:ext cx="1826141" cy="584775"/>
          </a:xfrm>
          <a:prstGeom prst="rect">
            <a:avLst/>
          </a:prstGeom>
          <a:noFill/>
        </p:spPr>
        <p:txBody>
          <a:bodyPr wrap="none" rtlCol="0">
            <a:spAutoFit/>
          </a:bodyPr>
          <a:lstStyle/>
          <a:p>
            <a:r>
              <a:rPr kumimoji="1" lang="zh-CN" altLang="en-US" sz="3200">
                <a:solidFill>
                  <a:srgbClr val="7030A0"/>
                </a:solidFill>
              </a:rPr>
              <a:t>线性模型</a:t>
            </a:r>
          </a:p>
        </p:txBody>
      </p:sp>
      <p:sp>
        <p:nvSpPr>
          <p:cNvPr id="6" name="文本框 5"/>
          <p:cNvSpPr txBox="1"/>
          <p:nvPr/>
        </p:nvSpPr>
        <p:spPr>
          <a:xfrm>
            <a:off x="1763688" y="2852936"/>
            <a:ext cx="5724644" cy="369332"/>
          </a:xfrm>
          <a:prstGeom prst="rect">
            <a:avLst/>
          </a:prstGeom>
          <a:noFill/>
        </p:spPr>
        <p:txBody>
          <a:bodyPr wrap="none" rtlCol="0">
            <a:spAutoFit/>
          </a:bodyPr>
          <a:lstStyle/>
          <a:p>
            <a:r>
              <a:rPr kumimoji="1" lang="zh-CN" altLang="en-US"/>
              <a:t>试图学得一个通过</a:t>
            </a:r>
            <a:r>
              <a:rPr kumimoji="1" lang="zh-CN" altLang="en-US">
                <a:solidFill>
                  <a:srgbClr val="FF0000"/>
                </a:solidFill>
              </a:rPr>
              <a:t>属性的线性组合</a:t>
            </a:r>
            <a:r>
              <a:rPr kumimoji="1" lang="zh-CN" altLang="en-US"/>
              <a:t>来进行预测的函数：</a:t>
            </a:r>
          </a:p>
        </p:txBody>
      </p:sp>
    </p:spTree>
    <p:extLst>
      <p:ext uri="{BB962C8B-B14F-4D97-AF65-F5344CB8AC3E}">
        <p14:creationId xmlns:p14="http://schemas.microsoft.com/office/powerpoint/2010/main" val="162387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5896" y="764704"/>
            <a:ext cx="1826141" cy="584775"/>
          </a:xfrm>
          <a:prstGeom prst="rect">
            <a:avLst/>
          </a:prstGeom>
          <a:noFill/>
        </p:spPr>
        <p:txBody>
          <a:bodyPr wrap="none" rtlCol="0">
            <a:spAutoFit/>
          </a:bodyPr>
          <a:lstStyle/>
          <a:p>
            <a:r>
              <a:rPr kumimoji="1" lang="zh-CN" altLang="en-US" sz="3200">
                <a:solidFill>
                  <a:srgbClr val="7030A0"/>
                </a:solidFill>
              </a:rPr>
              <a:t>线性回归</a:t>
            </a:r>
          </a:p>
        </p:txBody>
      </p:sp>
      <mc:AlternateContent xmlns:mc="http://schemas.openxmlformats.org/markup-compatibility/2006" xmlns:a14="http://schemas.microsoft.com/office/drawing/2010/main">
        <mc:Choice Requires="a14">
          <p:sp>
            <p:nvSpPr>
              <p:cNvPr id="3" name="文本框 2"/>
              <p:cNvSpPr txBox="1"/>
              <p:nvPr/>
            </p:nvSpPr>
            <p:spPr>
              <a:xfrm>
                <a:off x="1907704" y="1700808"/>
                <a:ext cx="5650260" cy="4194225"/>
              </a:xfrm>
              <a:prstGeom prst="rect">
                <a:avLst/>
              </a:prstGeom>
              <a:noFill/>
            </p:spPr>
            <p:txBody>
              <a:bodyPr wrap="square" rtlCol="0">
                <a:spAutoFit/>
              </a:bodyPr>
              <a:lstStyle/>
              <a:p>
                <a:endParaRPr kumimoji="1" lang="en-US" altLang="zh-CN"/>
              </a:p>
              <a:p>
                <a:endParaRPr kumimoji="1" lang="en-US" altLang="zh-CN"/>
              </a:p>
              <a:p>
                <a:r>
                  <a:rPr kumimoji="1" lang="zh-CN" altLang="en-US"/>
                  <a:t>定义：线性回归通过一个或者多个自变量与因变量之间之间进行建模的回归分析。其中特点为</a:t>
                </a:r>
                <a:r>
                  <a:rPr lang="zh-CN" altLang="en-US">
                    <a:solidFill>
                      <a:srgbClr val="FF0000"/>
                    </a:solidFill>
                  </a:rPr>
                  <a:t>一个或多个称为回归系数的模型参数的线性组合</a:t>
                </a:r>
                <a:endParaRPr kumimoji="1" lang="en-US" altLang="zh-CN">
                  <a:solidFill>
                    <a:srgbClr val="FF0000"/>
                  </a:solidFill>
                </a:endParaRPr>
              </a:p>
              <a:p>
                <a:endParaRPr kumimoji="1" lang="en-US" altLang="zh-CN"/>
              </a:p>
              <a:p>
                <a:r>
                  <a:rPr kumimoji="1" lang="zh-CN" altLang="en-US"/>
                  <a:t>一元线性回归：涉及到的变量只有一个</a:t>
                </a:r>
                <a:endParaRPr kumimoji="1" lang="en-US" altLang="zh-CN"/>
              </a:p>
              <a:p>
                <a:r>
                  <a:rPr kumimoji="1" lang="zh-CN" altLang="en-US"/>
                  <a:t>多元线性回归：涉及到的变量两个或两个以上</a:t>
                </a:r>
                <a:endParaRPr kumimoji="1" lang="en-US" altLang="zh-CN"/>
              </a:p>
              <a:p>
                <a:endParaRPr kumimoji="1" lang="en-US" altLang="zh-CN"/>
              </a:p>
              <a:p>
                <a:endParaRPr kumimoji="1" lang="en-US" altLang="zh-CN"/>
              </a:p>
              <a:p>
                <a:r>
                  <a:rPr kumimoji="1" lang="zh-CN" altLang="en-US"/>
                  <a:t>通用公式：</a:t>
                </a:r>
                <a14:m>
                  <m:oMath xmlns:m="http://schemas.openxmlformats.org/officeDocument/2006/math">
                    <m:r>
                      <a:rPr kumimoji="1" lang="en-US" altLang="zh-CN" b="0" i="1">
                        <a:latin typeface="Cambria Math" charset="0"/>
                      </a:rPr>
                      <m:t>h</m:t>
                    </m:r>
                    <m:d>
                      <m:dPr>
                        <m:ctrlPr>
                          <a:rPr kumimoji="1" lang="en-US" altLang="zh-CN" b="0" i="1">
                            <a:latin typeface="Cambria Math" charset="0"/>
                          </a:rPr>
                        </m:ctrlPr>
                      </m:dPr>
                      <m:e>
                        <m:r>
                          <a:rPr kumimoji="1" lang="en-US" altLang="zh-CN" b="0" i="1">
                            <a:latin typeface="Cambria Math" charset="0"/>
                          </a:rPr>
                          <m:t>𝑤</m:t>
                        </m:r>
                      </m:e>
                    </m:d>
                    <m:r>
                      <a:rPr kumimoji="1" lang="en-US" altLang="zh-CN" b="0" i="1">
                        <a:latin typeface="Cambria Math" charset="0"/>
                        <a:ea typeface="Cambria Math" charset="0"/>
                        <a:cs typeface="Cambria Math" charset="0"/>
                      </a:rPr>
                      <m:t>= </m:t>
                    </m:r>
                    <m:sSub>
                      <m:sSubPr>
                        <m:ctrlPr>
                          <a:rPr kumimoji="1" lang="mr-IN" altLang="zh-CN" i="1">
                            <a:latin typeface="Cambria Math" charset="0"/>
                          </a:rPr>
                        </m:ctrlPr>
                      </m:sSubPr>
                      <m:e>
                        <m:r>
                          <a:rPr kumimoji="1" lang="en-US" altLang="zh-CN" i="1">
                            <a:latin typeface="Cambria Math" charset="0"/>
                          </a:rPr>
                          <m:t>𝑤</m:t>
                        </m:r>
                      </m:e>
                      <m:sub>
                        <m:r>
                          <a:rPr kumimoji="1" lang="en-US" altLang="zh-CN" b="0" i="1">
                            <a:latin typeface="Cambria Math" charset="0"/>
                          </a:rPr>
                          <m:t>0</m:t>
                        </m:r>
                      </m:sub>
                    </m:sSub>
                    <m:r>
                      <a:rPr kumimoji="1" lang="en-US" altLang="zh-CN" b="0" i="1">
                        <a:latin typeface="Cambria Math" charset="0"/>
                      </a:rPr>
                      <m:t>+</m:t>
                    </m:r>
                    <m:sSub>
                      <m:sSubPr>
                        <m:ctrlPr>
                          <a:rPr kumimoji="1" lang="mr-IN" altLang="zh-CN" i="1">
                            <a:latin typeface="Cambria Math" charset="0"/>
                          </a:rPr>
                        </m:ctrlPr>
                      </m:sSubPr>
                      <m:e>
                        <m:sSub>
                          <m:sSubPr>
                            <m:ctrlPr>
                              <a:rPr kumimoji="1" lang="mr-IN" altLang="zh-CN" i="1">
                                <a:latin typeface="Cambria Math" charset="0"/>
                              </a:rPr>
                            </m:ctrlPr>
                          </m:sSubPr>
                          <m:e>
                            <m:r>
                              <a:rPr kumimoji="1" lang="en-US" altLang="zh-CN" i="1">
                                <a:latin typeface="Cambria Math" charset="0"/>
                              </a:rPr>
                              <m:t>𝑤</m:t>
                            </m:r>
                          </m:e>
                          <m:sub>
                            <m:r>
                              <a:rPr kumimoji="1" lang="en-US" altLang="zh-CN" b="0" i="1">
                                <a:latin typeface="Cambria Math" charset="0"/>
                              </a:rPr>
                              <m:t>1</m:t>
                            </m:r>
                          </m:sub>
                        </m:sSub>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mr-IN" altLang="zh-CN" i="1">
                            <a:latin typeface="Cambria Math" charset="0"/>
                          </a:rPr>
                        </m:ctrlPr>
                      </m:sSubPr>
                      <m:e>
                        <m:r>
                          <a:rPr kumimoji="1" lang="en-US" altLang="zh-CN" i="1">
                            <a:latin typeface="Cambria Math" charset="0"/>
                          </a:rPr>
                          <m:t>𝑤</m:t>
                        </m:r>
                      </m:e>
                      <m:sub>
                        <m:r>
                          <a:rPr kumimoji="1" lang="en-US" altLang="zh-CN" i="1">
                            <a:latin typeface="Cambria Math" charset="0"/>
                          </a:rPr>
                          <m:t>2</m:t>
                        </m:r>
                      </m:sub>
                    </m:sSub>
                    <m:sSub>
                      <m:sSubPr>
                        <m:ctrlPr>
                          <a:rPr kumimoji="1" lang="mr-IN" altLang="zh-CN" i="1">
                            <a:latin typeface="Cambria Math" charset="0"/>
                          </a:rPr>
                        </m:ctrlPr>
                      </m:sSubPr>
                      <m:e>
                        <m:r>
                          <a:rPr kumimoji="1" lang="en-US" altLang="zh-CN" i="1">
                            <a:latin typeface="Cambria Math" charset="0"/>
                          </a:rPr>
                          <m:t>𝑥</m:t>
                        </m:r>
                      </m:e>
                      <m:sub>
                        <m:r>
                          <a:rPr kumimoji="1" lang="en-US" altLang="zh-CN" i="1">
                            <a:latin typeface="Cambria Math" charset="0"/>
                          </a:rPr>
                          <m:t>2</m:t>
                        </m:r>
                      </m:sub>
                    </m:sSub>
                    <m:r>
                      <a:rPr kumimoji="1" lang="en-US" altLang="zh-CN" b="0" i="0">
                        <a:latin typeface="Cambria Math" charset="0"/>
                      </a:rPr>
                      <m:t>+…</m:t>
                    </m:r>
                  </m:oMath>
                </a14:m>
                <a:endParaRPr kumimoji="1" lang="en-US" altLang="zh-CN"/>
              </a:p>
              <a:p>
                <a:r>
                  <a:rPr kumimoji="1" lang="en-US" altLang="zh-CN"/>
                  <a:t>		=</a:t>
                </a:r>
                <a:r>
                  <a:rPr kumimoji="1" lang="zh-CN" altLang="en-US"/>
                  <a:t> </a:t>
                </a:r>
                <a14:m>
                  <m:oMath xmlns:m="http://schemas.openxmlformats.org/officeDocument/2006/math">
                    <m:sSup>
                      <m:sSupPr>
                        <m:ctrlPr>
                          <a:rPr kumimoji="1" lang="is-IS" altLang="zh-CN" i="1">
                            <a:latin typeface="Cambria Math" charset="0"/>
                          </a:rPr>
                        </m:ctrlPr>
                      </m:sSupPr>
                      <m:e>
                        <m:r>
                          <a:rPr kumimoji="1" lang="en-US" altLang="zh-CN" b="0" i="1">
                            <a:latin typeface="Cambria Math" charset="0"/>
                          </a:rPr>
                          <m:t>𝑤</m:t>
                        </m:r>
                      </m:e>
                      <m:sup>
                        <m:r>
                          <a:rPr kumimoji="1" lang="en-US" altLang="zh-CN" b="0" i="1">
                            <a:latin typeface="Cambria Math" charset="0"/>
                          </a:rPr>
                          <m:t>𝑇</m:t>
                        </m:r>
                      </m:sup>
                    </m:sSup>
                    <m:r>
                      <a:rPr kumimoji="1" lang="en-US" altLang="zh-CN" b="0" i="1">
                        <a:latin typeface="Cambria Math" charset="0"/>
                      </a:rPr>
                      <m:t>𝑥</m:t>
                    </m:r>
                  </m:oMath>
                </a14:m>
                <a:endParaRPr kumimoji="1" lang="en-US" altLang="zh-CN"/>
              </a:p>
              <a:p>
                <a:r>
                  <a:rPr kumimoji="1" lang="zh-CN" altLang="en-US"/>
                  <a:t>其中</a:t>
                </a:r>
                <a14:m>
                  <m:oMath xmlns:m="http://schemas.openxmlformats.org/officeDocument/2006/math">
                    <m:r>
                      <a:rPr kumimoji="1" lang="en-US" altLang="zh-CN" b="0" i="1">
                        <a:latin typeface="Cambria Math" charset="0"/>
                      </a:rPr>
                      <m:t>𝑤</m:t>
                    </m:r>
                    <m:r>
                      <a:rPr kumimoji="1" lang="en-US" altLang="zh-CN" b="0" i="1">
                        <a:latin typeface="Cambria Math" charset="0"/>
                      </a:rPr>
                      <m:t>,</m:t>
                    </m:r>
                    <m:r>
                      <a:rPr kumimoji="1" lang="en-US" altLang="zh-CN" b="0" i="1">
                        <a:latin typeface="Cambria Math" charset="0"/>
                      </a:rPr>
                      <m:t>𝑥</m:t>
                    </m:r>
                  </m:oMath>
                </a14:m>
                <a:r>
                  <a:rPr kumimoji="1" lang="zh-CN" altLang="en-US"/>
                  <a:t>为矩阵：</a:t>
                </a:r>
                <a:r>
                  <a:rPr kumimoji="1" lang="en-US" altLang="zh-CN"/>
                  <a:t>w = </a:t>
                </a:r>
                <a14:m>
                  <m:oMath xmlns:m="http://schemas.openxmlformats.org/officeDocument/2006/math">
                    <m:d>
                      <m:dPr>
                        <m:ctrlPr>
                          <a:rPr kumimoji="1" lang="mr-IN" altLang="zh-CN" i="1">
                            <a:latin typeface="Cambria Math" charset="0"/>
                          </a:rPr>
                        </m:ctrlPr>
                      </m:dPr>
                      <m:e>
                        <m:eqArr>
                          <m:eqArrPr>
                            <m:ctrlPr>
                              <a:rPr kumimoji="1" lang="mr-IN" altLang="zh-CN" i="1">
                                <a:latin typeface="Cambria Math" charset="0"/>
                              </a:rPr>
                            </m:ctrlPr>
                          </m:eqArrPr>
                          <m:e>
                            <m:sSub>
                              <m:sSubPr>
                                <m:ctrlPr>
                                  <a:rPr kumimoji="1" lang="mr-IN" altLang="zh-CN" i="1">
                                    <a:latin typeface="Cambria Math" charset="0"/>
                                  </a:rPr>
                                </m:ctrlPr>
                              </m:sSubPr>
                              <m:e>
                                <m:r>
                                  <a:rPr kumimoji="1" lang="en-US" altLang="zh-CN" i="1">
                                    <a:latin typeface="Cambria Math" charset="0"/>
                                  </a:rPr>
                                  <m:t>𝑤</m:t>
                                </m:r>
                              </m:e>
                              <m:sub>
                                <m:r>
                                  <a:rPr kumimoji="1" lang="en-US" altLang="zh-CN" i="1">
                                    <a:latin typeface="Cambria Math" charset="0"/>
                                  </a:rPr>
                                  <m:t>0</m:t>
                                </m:r>
                              </m:sub>
                            </m:sSub>
                          </m:e>
                          <m:e>
                            <m:sSub>
                              <m:sSubPr>
                                <m:ctrlPr>
                                  <a:rPr kumimoji="1" lang="mr-IN" altLang="zh-CN" i="1">
                                    <a:latin typeface="Cambria Math" charset="0"/>
                                  </a:rPr>
                                </m:ctrlPr>
                              </m:sSubPr>
                              <m:e>
                                <m:r>
                                  <a:rPr kumimoji="1" lang="en-US" altLang="zh-CN" i="1">
                                    <a:latin typeface="Cambria Math" charset="0"/>
                                  </a:rPr>
                                  <m:t>𝑤</m:t>
                                </m:r>
                              </m:e>
                              <m:sub>
                                <m:r>
                                  <a:rPr kumimoji="1" lang="en-US" altLang="zh-CN" i="1">
                                    <a:latin typeface="Cambria Math" charset="0"/>
                                  </a:rPr>
                                  <m:t>1</m:t>
                                </m:r>
                              </m:sub>
                            </m:sSub>
                          </m:e>
                          <m:e>
                            <m:sSub>
                              <m:sSubPr>
                                <m:ctrlPr>
                                  <a:rPr kumimoji="1" lang="mr-IN" altLang="zh-CN" i="1">
                                    <a:latin typeface="Cambria Math" charset="0"/>
                                  </a:rPr>
                                </m:ctrlPr>
                              </m:sSubPr>
                              <m:e>
                                <m:r>
                                  <a:rPr kumimoji="1" lang="en-US" altLang="zh-CN" i="1">
                                    <a:latin typeface="Cambria Math" charset="0"/>
                                  </a:rPr>
                                  <m:t>𝑤</m:t>
                                </m:r>
                              </m:e>
                              <m:sub>
                                <m:r>
                                  <a:rPr kumimoji="1" lang="en-US" altLang="zh-CN" i="1">
                                    <a:latin typeface="Cambria Math" charset="0"/>
                                  </a:rPr>
                                  <m:t>2</m:t>
                                </m:r>
                              </m:sub>
                            </m:sSub>
                          </m:e>
                        </m:eqArr>
                      </m:e>
                    </m:d>
                  </m:oMath>
                </a14:m>
                <a:r>
                  <a:rPr kumimoji="1" lang="en-US" altLang="zh-CN"/>
                  <a:t>, x = </a:t>
                </a:r>
                <a14:m>
                  <m:oMath xmlns:m="http://schemas.openxmlformats.org/officeDocument/2006/math">
                    <m:d>
                      <m:dPr>
                        <m:ctrlPr>
                          <a:rPr kumimoji="1" lang="mr-IN" altLang="zh-CN" i="1">
                            <a:latin typeface="Cambria Math" charset="0"/>
                          </a:rPr>
                        </m:ctrlPr>
                      </m:dPr>
                      <m:e>
                        <m:eqArr>
                          <m:eqArrPr>
                            <m:ctrlPr>
                              <a:rPr kumimoji="1" lang="mr-IN" altLang="zh-CN" i="1">
                                <a:latin typeface="Cambria Math" charset="0"/>
                              </a:rPr>
                            </m:ctrlPr>
                          </m:eqArrPr>
                          <m:e>
                            <m:r>
                              <a:rPr kumimoji="1" lang="en-US" altLang="zh-CN" b="0" i="1">
                                <a:latin typeface="Cambria Math" charset="0"/>
                              </a:rPr>
                              <m:t>1</m:t>
                            </m:r>
                          </m:e>
                          <m:e>
                            <m:sSub>
                              <m:sSubPr>
                                <m:ctrlPr>
                                  <a:rPr kumimoji="1" lang="mr-IN" altLang="zh-CN" i="1">
                                    <a:latin typeface="Cambria Math" charset="0"/>
                                  </a:rPr>
                                </m:ctrlPr>
                              </m:sSubPr>
                              <m:e>
                                <m:r>
                                  <a:rPr kumimoji="1" lang="en-US" altLang="zh-CN" b="0" i="1">
                                    <a:latin typeface="Cambria Math" charset="0"/>
                                  </a:rPr>
                                  <m:t>𝑥</m:t>
                                </m:r>
                              </m:e>
                              <m:sub>
                                <m:r>
                                  <a:rPr kumimoji="1" lang="en-US" altLang="zh-CN" i="1">
                                    <a:latin typeface="Cambria Math" charset="0"/>
                                  </a:rPr>
                                  <m:t>1</m:t>
                                </m:r>
                              </m:sub>
                            </m:sSub>
                          </m:e>
                          <m:e>
                            <m:sSub>
                              <m:sSubPr>
                                <m:ctrlPr>
                                  <a:rPr kumimoji="1" lang="mr-IN" altLang="zh-CN" i="1">
                                    <a:latin typeface="Cambria Math" charset="0"/>
                                  </a:rPr>
                                </m:ctrlPr>
                              </m:sSubPr>
                              <m:e>
                                <m:r>
                                  <a:rPr kumimoji="1" lang="en-US" altLang="zh-CN" b="0" i="1">
                                    <a:latin typeface="Cambria Math" charset="0"/>
                                  </a:rPr>
                                  <m:t>𝑥</m:t>
                                </m:r>
                              </m:e>
                              <m:sub>
                                <m:r>
                                  <a:rPr kumimoji="1" lang="en-US" altLang="zh-CN" i="1">
                                    <a:latin typeface="Cambria Math" charset="0"/>
                                  </a:rPr>
                                  <m:t>2</m:t>
                                </m:r>
                              </m:sub>
                            </m:sSub>
                          </m:e>
                        </m:eqArr>
                      </m:e>
                    </m:d>
                  </m:oMath>
                </a14:m>
                <a:endParaRPr kumimoji="1" lang="en-US" altLang="zh-CN"/>
              </a:p>
            </p:txBody>
          </p:sp>
        </mc:Choice>
        <mc:Fallback xmlns="">
          <p:sp>
            <p:nvSpPr>
              <p:cNvPr id="3" name="文本框 2"/>
              <p:cNvSpPr txBox="1">
                <a:spLocks noRot="1" noChangeAspect="1" noMove="1" noResize="1" noEditPoints="1" noAdjustHandles="1" noChangeArrowheads="1" noChangeShapeType="1" noTextEdit="1"/>
              </p:cNvSpPr>
              <p:nvPr/>
            </p:nvSpPr>
            <p:spPr>
              <a:xfrm>
                <a:off x="1907704" y="1700808"/>
                <a:ext cx="5650260" cy="4194225"/>
              </a:xfrm>
              <a:prstGeom prst="rect">
                <a:avLst/>
              </a:prstGeom>
              <a:blipFill rotWithShape="0">
                <a:blip r:embed="rId2"/>
                <a:stretch>
                  <a:fillRect l="-9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36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1720" y="2924944"/>
            <a:ext cx="5570756" cy="523220"/>
          </a:xfrm>
          <a:prstGeom prst="rect">
            <a:avLst/>
          </a:prstGeom>
          <a:noFill/>
        </p:spPr>
        <p:txBody>
          <a:bodyPr wrap="none" rtlCol="0">
            <a:spAutoFit/>
          </a:bodyPr>
          <a:lstStyle/>
          <a:p>
            <a:r>
              <a:rPr kumimoji="1" lang="zh-CN" altLang="en-US" sz="2800">
                <a:solidFill>
                  <a:srgbClr val="0070C0"/>
                </a:solidFill>
              </a:rPr>
              <a:t>预测结果与真实值是有一定的误差</a:t>
            </a:r>
          </a:p>
        </p:txBody>
      </p:sp>
    </p:spTree>
    <p:extLst>
      <p:ext uri="{BB962C8B-B14F-4D97-AF65-F5344CB8AC3E}">
        <p14:creationId xmlns:p14="http://schemas.microsoft.com/office/powerpoint/2010/main" val="185987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33498" y="990600"/>
            <a:ext cx="6985000" cy="4876800"/>
          </a:xfrm>
          <a:prstGeom prst="rect">
            <a:avLst/>
          </a:prstGeom>
        </p:spPr>
      </p:pic>
      <p:sp>
        <p:nvSpPr>
          <p:cNvPr id="3" name="文本框 2"/>
          <p:cNvSpPr txBox="1"/>
          <p:nvPr/>
        </p:nvSpPr>
        <p:spPr>
          <a:xfrm>
            <a:off x="525502" y="959657"/>
            <a:ext cx="1107996" cy="369332"/>
          </a:xfrm>
          <a:prstGeom prst="rect">
            <a:avLst/>
          </a:prstGeom>
          <a:noFill/>
        </p:spPr>
        <p:txBody>
          <a:bodyPr wrap="none" rtlCol="0">
            <a:spAutoFit/>
          </a:bodyPr>
          <a:lstStyle/>
          <a:p>
            <a:r>
              <a:rPr kumimoji="1" lang="zh-CN" altLang="en-US">
                <a:solidFill>
                  <a:srgbClr val="0070C0"/>
                </a:solidFill>
              </a:rPr>
              <a:t>单变量：</a:t>
            </a:r>
          </a:p>
        </p:txBody>
      </p:sp>
    </p:spTree>
    <p:extLst>
      <p:ext uri="{BB962C8B-B14F-4D97-AF65-F5344CB8AC3E}">
        <p14:creationId xmlns:p14="http://schemas.microsoft.com/office/powerpoint/2010/main" val="191144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35696" y="908720"/>
            <a:ext cx="6048672" cy="5225080"/>
          </a:xfrm>
          <a:prstGeom prst="rect">
            <a:avLst/>
          </a:prstGeom>
        </p:spPr>
      </p:pic>
      <p:sp>
        <p:nvSpPr>
          <p:cNvPr id="5" name="文本框 4"/>
          <p:cNvSpPr txBox="1"/>
          <p:nvPr/>
        </p:nvSpPr>
        <p:spPr>
          <a:xfrm>
            <a:off x="539552" y="908720"/>
            <a:ext cx="1107996" cy="369332"/>
          </a:xfrm>
          <a:prstGeom prst="rect">
            <a:avLst/>
          </a:prstGeom>
          <a:noFill/>
        </p:spPr>
        <p:txBody>
          <a:bodyPr wrap="none" rtlCol="0">
            <a:spAutoFit/>
          </a:bodyPr>
          <a:lstStyle/>
          <a:p>
            <a:r>
              <a:rPr kumimoji="1" lang="zh-CN" altLang="en-US">
                <a:solidFill>
                  <a:srgbClr val="0070C0"/>
                </a:solidFill>
              </a:rPr>
              <a:t>多变量：</a:t>
            </a:r>
          </a:p>
        </p:txBody>
      </p:sp>
    </p:spTree>
    <p:extLst>
      <p:ext uri="{BB962C8B-B14F-4D97-AF65-F5344CB8AC3E}">
        <p14:creationId xmlns:p14="http://schemas.microsoft.com/office/powerpoint/2010/main" val="2077290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1244" y="764704"/>
            <a:ext cx="3717684" cy="584775"/>
          </a:xfrm>
          <a:prstGeom prst="rect">
            <a:avLst/>
          </a:prstGeom>
          <a:noFill/>
        </p:spPr>
        <p:txBody>
          <a:bodyPr wrap="none" rtlCol="0">
            <a:spAutoFit/>
          </a:bodyPr>
          <a:lstStyle/>
          <a:p>
            <a:r>
              <a:rPr kumimoji="1" lang="zh-CN" altLang="en-US" sz="3200">
                <a:solidFill>
                  <a:srgbClr val="7030A0"/>
                </a:solidFill>
              </a:rPr>
              <a:t>损失函数</a:t>
            </a:r>
            <a:r>
              <a:rPr kumimoji="1" lang="en-US" altLang="zh-CN" sz="3200">
                <a:solidFill>
                  <a:srgbClr val="7030A0"/>
                </a:solidFill>
              </a:rPr>
              <a:t>(</a:t>
            </a:r>
            <a:r>
              <a:rPr kumimoji="1" lang="zh-CN" altLang="en-US" sz="3200">
                <a:solidFill>
                  <a:srgbClr val="7030A0"/>
                </a:solidFill>
              </a:rPr>
              <a:t>误差大小</a:t>
            </a:r>
            <a:r>
              <a:rPr kumimoji="1" lang="en-US" altLang="zh-CN" sz="3200">
                <a:solidFill>
                  <a:srgbClr val="7030A0"/>
                </a:solidFill>
              </a:rPr>
              <a:t>)</a:t>
            </a:r>
            <a:endParaRPr kumimoji="1" lang="zh-CN" altLang="en-US" sz="3200">
              <a:solidFill>
                <a:srgbClr val="7030A0"/>
              </a:solidFill>
            </a:endParaRPr>
          </a:p>
        </p:txBody>
      </p:sp>
      <mc:AlternateContent xmlns:mc="http://schemas.openxmlformats.org/markup-compatibility/2006" xmlns:a14="http://schemas.microsoft.com/office/drawing/2010/main">
        <mc:Choice Requires="a14">
          <p:sp>
            <p:nvSpPr>
              <p:cNvPr id="3" name="文本框 2"/>
              <p:cNvSpPr txBox="1"/>
              <p:nvPr/>
            </p:nvSpPr>
            <p:spPr>
              <a:xfrm>
                <a:off x="1547664" y="1844824"/>
                <a:ext cx="6916060" cy="4530856"/>
              </a:xfrm>
              <a:prstGeom prst="rect">
                <a:avLst/>
              </a:prstGeom>
              <a:noFill/>
            </p:spPr>
            <p:txBody>
              <a:bodyPr wrap="none" rtlCol="0">
                <a:spAutoFit/>
              </a:bodyPr>
              <a:lstStyle/>
              <a:p>
                <a:pPr marL="285750" indent="-285750">
                  <a:buFont typeface="Arial" charset="0"/>
                  <a:buChar char="•"/>
                </a:pPr>
                <a14:m>
                  <m:oMath xmlns:m="http://schemas.openxmlformats.org/officeDocument/2006/math">
                    <m:sSub>
                      <m:sSubPr>
                        <m:ctrlPr>
                          <a:rPr kumimoji="1" lang="mr-IN" altLang="zh-CN" b="0" i="1">
                            <a:latin typeface="Cambria Math" charset="0"/>
                          </a:rPr>
                        </m:ctrlPr>
                      </m:sSubPr>
                      <m:e>
                        <m:r>
                          <a:rPr kumimoji="1" lang="en-US" altLang="zh-CN" b="0" i="1">
                            <a:latin typeface="Cambria Math" charset="0"/>
                          </a:rPr>
                          <m:t>𝑦</m:t>
                        </m:r>
                      </m:e>
                      <m:sub>
                        <m:r>
                          <a:rPr kumimoji="1" lang="en-US" altLang="zh-CN" b="0" i="1">
                            <a:latin typeface="Cambria Math" charset="0"/>
                          </a:rPr>
                          <m:t>𝑖</m:t>
                        </m:r>
                      </m:sub>
                    </m:sSub>
                  </m:oMath>
                </a14:m>
                <a:r>
                  <a:rPr kumimoji="1" lang="zh-CN" altLang="en-US"/>
                  <a:t>为第</a:t>
                </a:r>
                <a14:m>
                  <m:oMath xmlns:m="http://schemas.openxmlformats.org/officeDocument/2006/math">
                    <m:r>
                      <a:rPr kumimoji="1" lang="en-US" altLang="zh-CN" b="0" i="1">
                        <a:latin typeface="Cambria Math" charset="0"/>
                      </a:rPr>
                      <m:t>𝑖</m:t>
                    </m:r>
                  </m:oMath>
                </a14:m>
                <a:r>
                  <a:rPr kumimoji="1" lang="zh-CN" altLang="en-US"/>
                  <a:t>个训练样本的真实值</a:t>
                </a:r>
                <a:endParaRPr kumimoji="1" lang="en-US" altLang="zh-CN"/>
              </a:p>
              <a:p>
                <a:pPr marL="285750" indent="-285750">
                  <a:buFont typeface="Arial" charset="0"/>
                  <a:buChar char="•"/>
                </a:pPr>
                <a:endParaRPr kumimoji="1" lang="en-US" altLang="zh-CN"/>
              </a:p>
              <a:p>
                <a:pPr marL="285750" indent="-285750">
                  <a:buFont typeface="Arial" charset="0"/>
                  <a:buChar char="•"/>
                </a:pPr>
                <a14:m>
                  <m:oMath xmlns:m="http://schemas.openxmlformats.org/officeDocument/2006/math">
                    <m:sSub>
                      <m:sSubPr>
                        <m:ctrlPr>
                          <a:rPr kumimoji="1" lang="mr-IN" altLang="zh-CN" b="0" i="1">
                            <a:latin typeface="Cambria Math" charset="0"/>
                          </a:rPr>
                        </m:ctrlPr>
                      </m:sSubPr>
                      <m:e>
                        <m:sSub>
                          <m:sSubPr>
                            <m:ctrlPr>
                              <a:rPr kumimoji="1" lang="mr-IN" altLang="zh-CN" i="1">
                                <a:latin typeface="Cambria Math" charset="0"/>
                              </a:rPr>
                            </m:ctrlPr>
                          </m:sSubPr>
                          <m:e>
                            <m:r>
                              <a:rPr kumimoji="1" lang="en-US" altLang="zh-CN" b="0" i="1">
                                <a:latin typeface="Cambria Math" charset="0"/>
                              </a:rPr>
                              <m:t>h</m:t>
                            </m:r>
                          </m:e>
                          <m:sub>
                            <m:r>
                              <a:rPr kumimoji="1" lang="en-US" altLang="zh-CN" b="0" i="1">
                                <a:latin typeface="Cambria Math" charset="0"/>
                              </a:rPr>
                              <m:t>𝑤</m:t>
                            </m:r>
                          </m:sub>
                        </m:sSub>
                        <m:r>
                          <a:rPr kumimoji="1" lang="en-US" altLang="zh-CN" b="0" i="1">
                            <a:latin typeface="Cambria Math" charset="0"/>
                          </a:rPr>
                          <m:t>(</m:t>
                        </m:r>
                        <m:r>
                          <a:rPr kumimoji="1" lang="en-US" altLang="zh-CN" b="0" i="1">
                            <a:latin typeface="Cambria Math" charset="0"/>
                          </a:rPr>
                          <m:t>𝑥</m:t>
                        </m:r>
                      </m:e>
                      <m:sub>
                        <m:r>
                          <a:rPr kumimoji="1" lang="en-US" altLang="zh-CN" b="0" i="1">
                            <a:latin typeface="Cambria Math" charset="0"/>
                          </a:rPr>
                          <m:t>𝑖</m:t>
                        </m:r>
                      </m:sub>
                    </m:sSub>
                    <m:r>
                      <a:rPr kumimoji="1" lang="en-US" altLang="zh-CN" b="0" i="1">
                        <a:latin typeface="Cambria Math" charset="0"/>
                      </a:rPr>
                      <m:t>)</m:t>
                    </m:r>
                  </m:oMath>
                </a14:m>
                <a:r>
                  <a:rPr kumimoji="1" lang="zh-CN" altLang="en-US"/>
                  <a:t>为第</a:t>
                </a:r>
                <a14:m>
                  <m:oMath xmlns:m="http://schemas.openxmlformats.org/officeDocument/2006/math">
                    <m:r>
                      <a:rPr kumimoji="1" lang="en-US" altLang="zh-CN" b="0" i="1">
                        <a:latin typeface="Cambria Math" charset="0"/>
                      </a:rPr>
                      <m:t>𝑖</m:t>
                    </m:r>
                  </m:oMath>
                </a14:m>
                <a:r>
                  <a:rPr kumimoji="1" lang="zh-CN" altLang="en-US"/>
                  <a:t>个训练样本特征值组合预测函数</a:t>
                </a:r>
                <a:endParaRPr kumimoji="1" lang="en-US" altLang="zh-CN"/>
              </a:p>
              <a:p>
                <a:pPr marL="285750" indent="-285750">
                  <a:buFont typeface="Arial" charset="0"/>
                  <a:buChar char="•"/>
                </a:pPr>
                <a:endParaRPr kumimoji="1" lang="en-US" altLang="zh-CN"/>
              </a:p>
              <a:p>
                <a:pPr marL="285750" indent="-285750">
                  <a:buFont typeface="Arial" charset="0"/>
                  <a:buChar char="•"/>
                </a:pPr>
                <a:endParaRPr kumimoji="1" lang="en-US" altLang="zh-CN"/>
              </a:p>
              <a:p>
                <a:pPr marL="285750" indent="-285750">
                  <a:buFont typeface="Arial" charset="0"/>
                  <a:buChar char="•"/>
                </a:pPr>
                <a:endParaRPr kumimoji="1" lang="en-US" altLang="zh-CN"/>
              </a:p>
              <a:p>
                <a:r>
                  <a:rPr kumimoji="1" lang="zh-CN" altLang="en-US"/>
                  <a:t>总损失定义：</a:t>
                </a:r>
                <a:endParaRPr kumimoji="1" lang="en-US" altLang="zh-CN"/>
              </a:p>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𝐽</m:t>
                      </m:r>
                      <m:d>
                        <m:dPr>
                          <m:ctrlPr>
                            <a:rPr kumimoji="1" lang="en-US" altLang="zh-CN" b="0" i="1">
                              <a:latin typeface="Cambria Math" charset="0"/>
                            </a:rPr>
                          </m:ctrlPr>
                        </m:dPr>
                        <m:e>
                          <m:r>
                            <a:rPr kumimoji="1" lang="en-US" altLang="zh-CN" b="0" i="1">
                              <a:latin typeface="Cambria Math" charset="0"/>
                              <a:ea typeface="Cambria Math" charset="0"/>
                              <a:cs typeface="Cambria Math" charset="0"/>
                            </a:rPr>
                            <m:t>𝜃</m:t>
                          </m:r>
                        </m:e>
                      </m:d>
                      <m:r>
                        <a:rPr kumimoji="1" lang="en-US" altLang="zh-CN" b="0" i="1">
                          <a:latin typeface="Cambria Math" charset="0"/>
                          <a:ea typeface="Cambria Math" charset="0"/>
                          <a:cs typeface="Cambria Math" charset="0"/>
                        </a:rPr>
                        <m:t>= </m:t>
                      </m:r>
                      <m:sSub>
                        <m:sSubPr>
                          <m:ctrlPr>
                            <a:rPr kumimoji="1" lang="mr-IN" altLang="zh-CN" i="1">
                              <a:latin typeface="Cambria Math" charset="0"/>
                            </a:rPr>
                          </m:ctrlPr>
                        </m:sSubPr>
                        <m:e>
                          <m:sSub>
                            <m:sSubPr>
                              <m:ctrlPr>
                                <a:rPr kumimoji="1" lang="mr-IN" altLang="zh-CN" i="1">
                                  <a:latin typeface="Cambria Math" charset="0"/>
                                </a:rPr>
                              </m:ctrlPr>
                            </m:sSubPr>
                            <m:e>
                              <m:r>
                                <a:rPr kumimoji="1" lang="en-US" altLang="zh-CN" b="0" i="1">
                                  <a:latin typeface="Cambria Math" charset="0"/>
                                </a:rPr>
                                <m:t>(</m:t>
                              </m:r>
                              <m:r>
                                <a:rPr kumimoji="1" lang="en-US" altLang="zh-CN" i="1">
                                  <a:latin typeface="Cambria Math" charset="0"/>
                                </a:rPr>
                                <m:t>h</m:t>
                              </m:r>
                            </m:e>
                            <m:sub>
                              <m:r>
                                <a:rPr kumimoji="1" lang="en-US" altLang="zh-CN" i="1">
                                  <a:latin typeface="Cambria Math" charset="0"/>
                                </a:rPr>
                                <m:t>𝑤</m:t>
                              </m:r>
                            </m:sub>
                          </m:sSub>
                          <m:r>
                            <a:rPr kumimoji="1" lang="en-US" altLang="zh-CN" i="1">
                              <a:latin typeface="Cambria Math" charset="0"/>
                            </a:rPr>
                            <m:t>(</m:t>
                          </m:r>
                          <m:r>
                            <a:rPr kumimoji="1" lang="en-US" altLang="zh-CN" i="1">
                              <a:latin typeface="Cambria Math" charset="0"/>
                            </a:rPr>
                            <m:t>𝑥</m:t>
                          </m:r>
                        </m:e>
                        <m:sub>
                          <m:r>
                            <a:rPr kumimoji="1" lang="en-US" altLang="zh-CN" b="0" i="1">
                              <a:latin typeface="Cambria Math" charset="0"/>
                            </a:rPr>
                            <m:t>1</m:t>
                          </m:r>
                        </m:sub>
                      </m:sSub>
                      <m:r>
                        <a:rPr kumimoji="1" lang="en-US" altLang="zh-CN" i="1">
                          <a:latin typeface="Cambria Math" charset="0"/>
                        </a:rPr>
                        <m:t>)</m:t>
                      </m:r>
                      <m:r>
                        <a:rPr kumimoji="1" lang="en-US" altLang="zh-CN" b="0" i="1">
                          <a:latin typeface="Cambria Math" charset="0"/>
                        </a:rPr>
                        <m:t> −</m:t>
                      </m:r>
                      <m:sSub>
                        <m:sSubPr>
                          <m:ctrlPr>
                            <a:rPr kumimoji="1" lang="mr-IN" altLang="zh-CN" i="1">
                              <a:latin typeface="Cambria Math" charset="0"/>
                            </a:rPr>
                          </m:ctrlPr>
                        </m:sSubPr>
                        <m:e>
                          <m:r>
                            <a:rPr kumimoji="1" lang="en-US" altLang="zh-CN" i="1">
                              <a:latin typeface="Cambria Math" charset="0"/>
                            </a:rPr>
                            <m:t>𝑦</m:t>
                          </m:r>
                        </m:e>
                        <m:sub>
                          <m:r>
                            <a:rPr kumimoji="1" lang="en-US" altLang="zh-CN" b="0" i="1">
                              <a:latin typeface="Cambria Math" charset="0"/>
                            </a:rPr>
                            <m:t>1</m:t>
                          </m:r>
                        </m:sub>
                      </m:sSub>
                      <m:sSup>
                        <m:sSupPr>
                          <m:ctrlPr>
                            <a:rPr kumimoji="1" lang="mr-IN" altLang="zh-CN" b="0" i="1">
                              <a:latin typeface="Cambria Math" charset="0"/>
                            </a:rPr>
                          </m:ctrlPr>
                        </m:sSupPr>
                        <m:e>
                          <m:r>
                            <a:rPr kumimoji="1" lang="en-US" altLang="zh-CN" b="0" i="1">
                              <a:latin typeface="Cambria Math" charset="0"/>
                            </a:rPr>
                            <m:t>)</m:t>
                          </m:r>
                        </m:e>
                        <m:sup>
                          <m:r>
                            <a:rPr kumimoji="1" lang="mr-IN" altLang="zh-CN" b="0" i="1">
                              <a:latin typeface="Cambria Math" charset="0"/>
                            </a:rPr>
                            <m:t>2</m:t>
                          </m:r>
                        </m:sup>
                      </m:sSup>
                      <m:r>
                        <a:rPr kumimoji="1" lang="en-US" altLang="zh-CN" b="0" i="1">
                          <a:latin typeface="Cambria Math" charset="0"/>
                        </a:rPr>
                        <m:t>+</m:t>
                      </m:r>
                      <m:sSub>
                        <m:sSubPr>
                          <m:ctrlPr>
                            <a:rPr kumimoji="1" lang="mr-IN" altLang="zh-CN" i="1">
                              <a:latin typeface="Cambria Math" charset="0"/>
                            </a:rPr>
                          </m:ctrlPr>
                        </m:sSubPr>
                        <m:e>
                          <m:sSub>
                            <m:sSubPr>
                              <m:ctrlPr>
                                <a:rPr kumimoji="1" lang="mr-IN" altLang="zh-CN" i="1">
                                  <a:latin typeface="Cambria Math" charset="0"/>
                                </a:rPr>
                              </m:ctrlPr>
                            </m:sSubPr>
                            <m:e>
                              <m:r>
                                <a:rPr kumimoji="1" lang="en-US" altLang="zh-CN" i="1">
                                  <a:latin typeface="Cambria Math" charset="0"/>
                                </a:rPr>
                                <m:t>(</m:t>
                              </m:r>
                              <m:r>
                                <a:rPr kumimoji="1" lang="en-US" altLang="zh-CN" i="1">
                                  <a:latin typeface="Cambria Math" charset="0"/>
                                </a:rPr>
                                <m:t>h</m:t>
                              </m:r>
                            </m:e>
                            <m:sub>
                              <m:r>
                                <a:rPr kumimoji="1" lang="en-US" altLang="zh-CN" i="1">
                                  <a:latin typeface="Cambria Math" charset="0"/>
                                </a:rPr>
                                <m:t>𝑤</m:t>
                              </m:r>
                            </m:sub>
                          </m:sSub>
                          <m:r>
                            <a:rPr kumimoji="1" lang="en-US" altLang="zh-CN" i="1">
                              <a:latin typeface="Cambria Math" charset="0"/>
                            </a:rPr>
                            <m:t>(</m:t>
                          </m:r>
                          <m:r>
                            <a:rPr kumimoji="1" lang="en-US" altLang="zh-CN" i="1">
                              <a:latin typeface="Cambria Math" charset="0"/>
                            </a:rPr>
                            <m:t>𝑥</m:t>
                          </m:r>
                        </m:e>
                        <m:sub>
                          <m:r>
                            <a:rPr kumimoji="1" lang="en-US" altLang="zh-CN" b="0" i="1">
                              <a:latin typeface="Cambria Math" charset="0"/>
                            </a:rPr>
                            <m:t>2</m:t>
                          </m:r>
                        </m:sub>
                      </m:sSub>
                      <m:r>
                        <a:rPr kumimoji="1" lang="en-US" altLang="zh-CN" i="1">
                          <a:latin typeface="Cambria Math" charset="0"/>
                        </a:rPr>
                        <m:t>) −</m:t>
                      </m:r>
                      <m:sSub>
                        <m:sSubPr>
                          <m:ctrlPr>
                            <a:rPr kumimoji="1" lang="mr-IN" altLang="zh-CN" i="1">
                              <a:latin typeface="Cambria Math" charset="0"/>
                            </a:rPr>
                          </m:ctrlPr>
                        </m:sSubPr>
                        <m:e>
                          <m:r>
                            <a:rPr kumimoji="1" lang="en-US" altLang="zh-CN" i="1">
                              <a:latin typeface="Cambria Math" charset="0"/>
                            </a:rPr>
                            <m:t>𝑦</m:t>
                          </m:r>
                        </m:e>
                        <m:sub>
                          <m:r>
                            <a:rPr kumimoji="1" lang="en-US" altLang="zh-CN" b="0" i="1">
                              <a:latin typeface="Cambria Math" charset="0"/>
                            </a:rPr>
                            <m:t>2</m:t>
                          </m:r>
                        </m:sub>
                      </m:sSub>
                      <m:sSup>
                        <m:sSupPr>
                          <m:ctrlPr>
                            <a:rPr kumimoji="1" lang="mr-IN" altLang="zh-CN" i="1">
                              <a:latin typeface="Cambria Math" charset="0"/>
                            </a:rPr>
                          </m:ctrlPr>
                        </m:sSupPr>
                        <m:e>
                          <m:r>
                            <a:rPr kumimoji="1" lang="en-US" altLang="zh-CN" i="1">
                              <a:latin typeface="Cambria Math" charset="0"/>
                            </a:rPr>
                            <m:t>)</m:t>
                          </m:r>
                        </m:e>
                        <m:sup>
                          <m:r>
                            <a:rPr kumimoji="1" lang="mr-IN" altLang="zh-CN" i="1">
                              <a:latin typeface="Cambria Math" charset="0"/>
                            </a:rPr>
                            <m:t>2</m:t>
                          </m:r>
                        </m:sup>
                      </m:sSup>
                      <m:r>
                        <a:rPr kumimoji="1" lang="en-US" altLang="zh-CN" b="0" i="1">
                          <a:latin typeface="Cambria Math" charset="0"/>
                        </a:rPr>
                        <m:t>+…+</m:t>
                      </m:r>
                      <m:sSub>
                        <m:sSubPr>
                          <m:ctrlPr>
                            <a:rPr kumimoji="1" lang="mr-IN" altLang="zh-CN" i="1">
                              <a:latin typeface="Cambria Math" charset="0"/>
                            </a:rPr>
                          </m:ctrlPr>
                        </m:sSubPr>
                        <m:e>
                          <m:sSub>
                            <m:sSubPr>
                              <m:ctrlPr>
                                <a:rPr kumimoji="1" lang="mr-IN" altLang="zh-CN" i="1">
                                  <a:latin typeface="Cambria Math" charset="0"/>
                                </a:rPr>
                              </m:ctrlPr>
                            </m:sSubPr>
                            <m:e>
                              <m:r>
                                <a:rPr kumimoji="1" lang="en-US" altLang="zh-CN" i="1">
                                  <a:latin typeface="Cambria Math" charset="0"/>
                                </a:rPr>
                                <m:t>(</m:t>
                              </m:r>
                              <m:r>
                                <a:rPr kumimoji="1" lang="en-US" altLang="zh-CN" i="1">
                                  <a:latin typeface="Cambria Math" charset="0"/>
                                </a:rPr>
                                <m:t>h</m:t>
                              </m:r>
                            </m:e>
                            <m:sub>
                              <m:r>
                                <a:rPr kumimoji="1" lang="en-US" altLang="zh-CN" i="1">
                                  <a:latin typeface="Cambria Math" charset="0"/>
                                </a:rPr>
                                <m:t>𝑤</m:t>
                              </m:r>
                            </m:sub>
                          </m:sSub>
                          <m:r>
                            <a:rPr kumimoji="1" lang="en-US" altLang="zh-CN" i="1">
                              <a:latin typeface="Cambria Math" charset="0"/>
                            </a:rPr>
                            <m:t>(</m:t>
                          </m:r>
                          <m:r>
                            <a:rPr kumimoji="1" lang="en-US" altLang="zh-CN" i="1">
                              <a:latin typeface="Cambria Math" charset="0"/>
                            </a:rPr>
                            <m:t>𝑥</m:t>
                          </m:r>
                        </m:e>
                        <m:sub>
                          <m:r>
                            <a:rPr kumimoji="1" lang="en-US" altLang="zh-CN" b="0" i="1">
                              <a:latin typeface="Cambria Math" charset="0"/>
                            </a:rPr>
                            <m:t>𝑚</m:t>
                          </m:r>
                        </m:sub>
                      </m:sSub>
                      <m:r>
                        <a:rPr kumimoji="1" lang="en-US" altLang="zh-CN" i="1">
                          <a:latin typeface="Cambria Math" charset="0"/>
                        </a:rPr>
                        <m:t>) −</m:t>
                      </m:r>
                      <m:sSub>
                        <m:sSubPr>
                          <m:ctrlPr>
                            <a:rPr kumimoji="1" lang="mr-IN" altLang="zh-CN" i="1">
                              <a:latin typeface="Cambria Math" charset="0"/>
                            </a:rPr>
                          </m:ctrlPr>
                        </m:sSubPr>
                        <m:e>
                          <m:r>
                            <a:rPr kumimoji="1" lang="en-US" altLang="zh-CN" i="1">
                              <a:latin typeface="Cambria Math" charset="0"/>
                            </a:rPr>
                            <m:t>𝑦</m:t>
                          </m:r>
                        </m:e>
                        <m:sub>
                          <m:r>
                            <a:rPr kumimoji="1" lang="en-US" altLang="zh-CN" b="0" i="1">
                              <a:latin typeface="Cambria Math" charset="0"/>
                            </a:rPr>
                            <m:t>𝑚</m:t>
                          </m:r>
                        </m:sub>
                      </m:sSub>
                      <m:sSup>
                        <m:sSupPr>
                          <m:ctrlPr>
                            <a:rPr kumimoji="1" lang="mr-IN" altLang="zh-CN" i="1">
                              <a:latin typeface="Cambria Math" charset="0"/>
                            </a:rPr>
                          </m:ctrlPr>
                        </m:sSupPr>
                        <m:e>
                          <m:r>
                            <a:rPr kumimoji="1" lang="en-US" altLang="zh-CN" i="1">
                              <a:latin typeface="Cambria Math" charset="0"/>
                            </a:rPr>
                            <m:t>)</m:t>
                          </m:r>
                        </m:e>
                        <m:sup>
                          <m:r>
                            <a:rPr kumimoji="1" lang="mr-IN" altLang="zh-CN" i="1">
                              <a:latin typeface="Cambria Math" charset="0"/>
                            </a:rPr>
                            <m:t>2</m:t>
                          </m:r>
                        </m:sup>
                      </m:sSup>
                    </m:oMath>
                  </m:oMathPara>
                </a14:m>
                <a:endParaRPr kumimoji="1" lang="en-US" altLang="zh-CN"/>
              </a:p>
              <a:p>
                <a:endParaRPr kumimoji="1" lang="en-US" altLang="zh-CN"/>
              </a:p>
              <a:p>
                <a:r>
                  <a:rPr kumimoji="1" lang="en-US" altLang="zh-CN"/>
                  <a:t>             </a:t>
                </a:r>
                <a14:m>
                  <m:oMath xmlns:m="http://schemas.openxmlformats.org/officeDocument/2006/math">
                    <m:r>
                      <a:rPr kumimoji="1" lang="en-US" altLang="zh-CN" b="0" i="1">
                        <a:latin typeface="Cambria Math" charset="0"/>
                      </a:rPr>
                      <m:t>= </m:t>
                    </m:r>
                    <m:nary>
                      <m:naryPr>
                        <m:chr m:val="∑"/>
                        <m:ctrlPr>
                          <a:rPr kumimoji="1" lang="is-IS" altLang="zh-CN" b="0" i="1">
                            <a:latin typeface="Cambria Math" charset="0"/>
                          </a:rPr>
                        </m:ctrlPr>
                      </m:naryPr>
                      <m:sub>
                        <m:r>
                          <m:rPr>
                            <m:brk m:alnAt="23"/>
                          </m:rPr>
                          <a:rPr kumimoji="1" lang="en-US" altLang="zh-CN" b="0" i="1">
                            <a:latin typeface="Cambria Math" charset="0"/>
                          </a:rPr>
                          <m:t>𝑖</m:t>
                        </m:r>
                        <m:r>
                          <a:rPr kumimoji="1" lang="en-US" altLang="zh-CN" b="0" i="1">
                            <a:latin typeface="Cambria Math" charset="0"/>
                          </a:rPr>
                          <m:t>=1</m:t>
                        </m:r>
                      </m:sub>
                      <m:sup>
                        <m:r>
                          <a:rPr kumimoji="1" lang="en-US" altLang="zh-CN" b="0" i="1">
                            <a:latin typeface="Cambria Math" charset="0"/>
                          </a:rPr>
                          <m:t>𝑚</m:t>
                        </m:r>
                      </m:sup>
                      <m:e>
                        <m:r>
                          <a:rPr kumimoji="1" lang="en-US" altLang="zh-CN" b="0" i="1">
                            <a:latin typeface="Cambria Math" charset="0"/>
                          </a:rPr>
                          <m:t>(</m:t>
                        </m:r>
                        <m:sSub>
                          <m:sSubPr>
                            <m:ctrlPr>
                              <a:rPr kumimoji="1" lang="mr-IN" altLang="zh-CN" b="0" i="1">
                                <a:latin typeface="Cambria Math" charset="0"/>
                              </a:rPr>
                            </m:ctrlPr>
                          </m:sSubPr>
                          <m:e>
                            <m:r>
                              <a:rPr kumimoji="1" lang="en-US" altLang="zh-CN" b="0" i="1">
                                <a:latin typeface="Cambria Math" charset="0"/>
                              </a:rPr>
                              <m:t>h</m:t>
                            </m:r>
                          </m:e>
                          <m:sub>
                            <m:r>
                              <a:rPr kumimoji="1" lang="en-US" altLang="zh-CN" b="0" i="1">
                                <a:latin typeface="Cambria Math" charset="0"/>
                              </a:rPr>
                              <m:t>𝑤</m:t>
                            </m:r>
                          </m:sub>
                        </m:sSub>
                        <m:d>
                          <m:dPr>
                            <m:ctrlPr>
                              <a:rPr kumimoji="1" lang="en-US" altLang="zh-CN" b="0" i="1">
                                <a:latin typeface="Cambria Math" charset="0"/>
                              </a:rPr>
                            </m:ctrlPr>
                          </m:dPr>
                          <m:e>
                            <m:sSub>
                              <m:sSubPr>
                                <m:ctrlPr>
                                  <a:rPr kumimoji="1" lang="mr-IN" altLang="zh-CN" b="0" i="1">
                                    <a:latin typeface="Cambria Math" charset="0"/>
                                  </a:rPr>
                                </m:ctrlPr>
                              </m:sSubPr>
                              <m:e>
                                <m:r>
                                  <a:rPr kumimoji="1" lang="mr-IN" altLang="zh-CN" b="0" i="1">
                                    <a:latin typeface="Cambria Math" charset="0"/>
                                  </a:rPr>
                                  <m:t>𝑥</m:t>
                                </m:r>
                              </m:e>
                              <m:sub>
                                <m:r>
                                  <a:rPr kumimoji="1" lang="en-US" altLang="zh-CN" b="0" i="1">
                                    <a:latin typeface="Cambria Math" charset="0"/>
                                  </a:rPr>
                                  <m:t>𝑖</m:t>
                                </m:r>
                              </m:sub>
                            </m:sSub>
                          </m:e>
                        </m:d>
                        <m:r>
                          <a:rPr kumimoji="1" lang="en-US" altLang="zh-CN" b="0" i="1">
                            <a:latin typeface="Cambria Math" charset="0"/>
                          </a:rPr>
                          <m:t>−</m:t>
                        </m:r>
                        <m:sSub>
                          <m:sSubPr>
                            <m:ctrlPr>
                              <a:rPr kumimoji="1" lang="mr-IN" altLang="zh-CN" b="0" i="1">
                                <a:latin typeface="Cambria Math" charset="0"/>
                              </a:rPr>
                            </m:ctrlPr>
                          </m:sSubPr>
                          <m:e>
                            <m:r>
                              <a:rPr kumimoji="1" lang="en-US" altLang="zh-CN" b="0" i="1">
                                <a:latin typeface="Cambria Math" charset="0"/>
                              </a:rPr>
                              <m:t>𝑦</m:t>
                            </m:r>
                          </m:e>
                          <m:sub>
                            <m:r>
                              <a:rPr kumimoji="1" lang="en-US" altLang="zh-CN" b="0" i="1">
                                <a:latin typeface="Cambria Math" charset="0"/>
                              </a:rPr>
                              <m:t>𝑖</m:t>
                            </m:r>
                          </m:sub>
                        </m:sSub>
                      </m:e>
                    </m:nary>
                    <m:sSup>
                      <m:sSupPr>
                        <m:ctrlPr>
                          <a:rPr kumimoji="1" lang="is-IS" altLang="zh-CN" b="0" i="1">
                            <a:latin typeface="Cambria Math" charset="0"/>
                          </a:rPr>
                        </m:ctrlPr>
                      </m:sSupPr>
                      <m:e>
                        <m:r>
                          <a:rPr kumimoji="1" lang="en-US" altLang="zh-CN" b="0" i="1">
                            <a:latin typeface="Cambria Math" charset="0"/>
                          </a:rPr>
                          <m:t>)</m:t>
                        </m:r>
                      </m:e>
                      <m:sup>
                        <m:r>
                          <a:rPr kumimoji="1" lang="is-IS" altLang="zh-CN" b="0" i="1">
                            <a:latin typeface="Cambria Math" charset="0"/>
                          </a:rPr>
                          <m:t>2</m:t>
                        </m:r>
                      </m:sup>
                    </m:sSup>
                  </m:oMath>
                </a14:m>
                <a:endParaRPr kumimoji="1" lang="en-US" altLang="zh-CN"/>
              </a:p>
              <a:p>
                <a:endParaRPr kumimoji="1" lang="en-US" altLang="zh-CN"/>
              </a:p>
              <a:p>
                <a:r>
                  <a:rPr kumimoji="1" lang="zh-CN" altLang="en-US"/>
                  <a:t>又称</a:t>
                </a:r>
                <a:r>
                  <a:rPr kumimoji="1" lang="zh-CN" altLang="en-US">
                    <a:solidFill>
                      <a:srgbClr val="FF0000"/>
                    </a:solidFill>
                  </a:rPr>
                  <a:t>最小二乘法</a:t>
                </a:r>
                <a:endParaRPr kumimoji="1" lang="en-US" altLang="zh-CN">
                  <a:solidFill>
                    <a:srgbClr val="FF0000"/>
                  </a:solidFill>
                </a:endParaRPr>
              </a:p>
              <a:p>
                <a:endParaRPr kumimoji="1" lang="en-US" altLang="zh-CN"/>
              </a:p>
              <a:p>
                <a:endParaRPr kumimoji="1" lang="en-US" altLang="zh-CN"/>
              </a:p>
              <a:p>
                <a:endParaRPr kumimoji="1" lang="en-US" altLang="zh-CN"/>
              </a:p>
              <a:p>
                <a:endParaRPr kumimoji="1" lang="en-US" altLang="zh-CN"/>
              </a:p>
            </p:txBody>
          </p:sp>
        </mc:Choice>
        <mc:Fallback xmlns="">
          <p:sp>
            <p:nvSpPr>
              <p:cNvPr id="3" name="文本框 2"/>
              <p:cNvSpPr txBox="1">
                <a:spLocks noRot="1" noChangeAspect="1" noMove="1" noResize="1" noEditPoints="1" noAdjustHandles="1" noChangeArrowheads="1" noChangeShapeType="1" noTextEdit="1"/>
              </p:cNvSpPr>
              <p:nvPr/>
            </p:nvSpPr>
            <p:spPr>
              <a:xfrm>
                <a:off x="1547664" y="1844824"/>
                <a:ext cx="6916060" cy="4530856"/>
              </a:xfrm>
              <a:prstGeom prst="rect">
                <a:avLst/>
              </a:prstGeom>
              <a:blipFill rotWithShape="0">
                <a:blip r:embed="rId2"/>
                <a:stretch>
                  <a:fillRect l="-794" t="-1211"/>
                </a:stretch>
              </a:blipFill>
            </p:spPr>
            <p:txBody>
              <a:bodyPr/>
              <a:lstStyle/>
              <a:p>
                <a:r>
                  <a:rPr lang="zh-CN" altLang="en-US">
                    <a:noFill/>
                  </a:rPr>
                  <a:t> </a:t>
                </a:r>
              </a:p>
            </p:txBody>
          </p:sp>
        </mc:Fallback>
      </mc:AlternateContent>
      <p:sp>
        <p:nvSpPr>
          <p:cNvPr id="4" name="文本框 3"/>
          <p:cNvSpPr txBox="1"/>
          <p:nvPr/>
        </p:nvSpPr>
        <p:spPr>
          <a:xfrm>
            <a:off x="4572000" y="5373216"/>
            <a:ext cx="3647152" cy="646331"/>
          </a:xfrm>
          <a:prstGeom prst="rect">
            <a:avLst/>
          </a:prstGeom>
          <a:noFill/>
        </p:spPr>
        <p:txBody>
          <a:bodyPr wrap="none" rtlCol="0">
            <a:spAutoFit/>
          </a:bodyPr>
          <a:lstStyle/>
          <a:p>
            <a:endParaRPr kumimoji="1" lang="en-US" altLang="zh-CN">
              <a:solidFill>
                <a:srgbClr val="0070C0"/>
              </a:solidFill>
            </a:endParaRPr>
          </a:p>
          <a:p>
            <a:r>
              <a:rPr kumimoji="1" lang="zh-CN" altLang="en-US">
                <a:solidFill>
                  <a:srgbClr val="0070C0"/>
                </a:solidFill>
              </a:rPr>
              <a:t>尽量去减少这个损失（两种方式）</a:t>
            </a:r>
          </a:p>
        </p:txBody>
      </p:sp>
    </p:spTree>
    <p:extLst>
      <p:ext uri="{BB962C8B-B14F-4D97-AF65-F5344CB8AC3E}">
        <p14:creationId xmlns:p14="http://schemas.microsoft.com/office/powerpoint/2010/main" val="1376809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59632" y="2924944"/>
            <a:ext cx="7526419" cy="1077218"/>
          </a:xfrm>
          <a:prstGeom prst="rect">
            <a:avLst/>
          </a:prstGeom>
          <a:noFill/>
        </p:spPr>
        <p:txBody>
          <a:bodyPr wrap="none" rtlCol="0">
            <a:spAutoFit/>
          </a:bodyPr>
          <a:lstStyle/>
          <a:p>
            <a:r>
              <a:rPr kumimoji="1" lang="zh-CN" altLang="en-US" sz="3200"/>
              <a:t>如何去求模型当中的</a:t>
            </a:r>
            <a:r>
              <a:rPr kumimoji="1" lang="en-US" altLang="zh-CN" sz="3200"/>
              <a:t>W</a:t>
            </a:r>
            <a:r>
              <a:rPr kumimoji="1" lang="zh-CN" altLang="en-US" sz="3200"/>
              <a:t>，使得损失最小？</a:t>
            </a:r>
            <a:endParaRPr kumimoji="1" lang="en-US" altLang="zh-CN" sz="3200"/>
          </a:p>
          <a:p>
            <a:r>
              <a:rPr kumimoji="1" lang="zh-CN" altLang="en-US" sz="3200"/>
              <a:t>（</a:t>
            </a:r>
            <a:r>
              <a:rPr kumimoji="1" lang="zh-CN" altLang="en-US" sz="3200">
                <a:solidFill>
                  <a:srgbClr val="FF0000"/>
                </a:solidFill>
              </a:rPr>
              <a:t>目的是找到最小损失对应的</a:t>
            </a:r>
            <a:r>
              <a:rPr kumimoji="1" lang="en-US" altLang="zh-CN" sz="3200">
                <a:solidFill>
                  <a:srgbClr val="FF0000"/>
                </a:solidFill>
              </a:rPr>
              <a:t>W</a:t>
            </a:r>
            <a:r>
              <a:rPr kumimoji="1" lang="zh-CN" altLang="en-US" sz="3200">
                <a:solidFill>
                  <a:srgbClr val="FF0000"/>
                </a:solidFill>
              </a:rPr>
              <a:t>值</a:t>
            </a:r>
            <a:r>
              <a:rPr kumimoji="1" lang="zh-CN" altLang="en-US" sz="3200"/>
              <a:t>）</a:t>
            </a:r>
          </a:p>
        </p:txBody>
      </p:sp>
    </p:spTree>
    <p:extLst>
      <p:ext uri="{BB962C8B-B14F-4D97-AF65-F5344CB8AC3E}">
        <p14:creationId xmlns:p14="http://schemas.microsoft.com/office/powerpoint/2010/main" val="89898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07704" y="908720"/>
            <a:ext cx="6362576" cy="584775"/>
          </a:xfrm>
          <a:prstGeom prst="rect">
            <a:avLst/>
          </a:prstGeom>
          <a:noFill/>
        </p:spPr>
        <p:txBody>
          <a:bodyPr wrap="none" rtlCol="0">
            <a:spAutoFit/>
          </a:bodyPr>
          <a:lstStyle/>
          <a:p>
            <a:r>
              <a:rPr kumimoji="1" lang="zh-CN" altLang="en-US" sz="3200">
                <a:solidFill>
                  <a:srgbClr val="7030A0"/>
                </a:solidFill>
              </a:rPr>
              <a:t>最小二乘法之正规方程</a:t>
            </a:r>
            <a:r>
              <a:rPr kumimoji="1" lang="en-US" altLang="zh-CN" sz="3200">
                <a:solidFill>
                  <a:srgbClr val="7030A0"/>
                </a:solidFill>
              </a:rPr>
              <a:t>(</a:t>
            </a:r>
            <a:r>
              <a:rPr kumimoji="1" lang="zh-CN" altLang="en-US" sz="3200">
                <a:solidFill>
                  <a:srgbClr val="7030A0"/>
                </a:solidFill>
              </a:rPr>
              <a:t>不做要求</a:t>
            </a:r>
            <a:r>
              <a:rPr kumimoji="1" lang="en-US" altLang="zh-CN" sz="3200">
                <a:solidFill>
                  <a:srgbClr val="7030A0"/>
                </a:solidFill>
              </a:rPr>
              <a:t>)</a:t>
            </a:r>
            <a:endParaRPr kumimoji="1" lang="zh-CN" altLang="en-US" sz="3200">
              <a:solidFill>
                <a:srgbClr val="7030A0"/>
              </a:solidFill>
            </a:endParaRPr>
          </a:p>
        </p:txBody>
      </p:sp>
      <mc:AlternateContent xmlns:mc="http://schemas.openxmlformats.org/markup-compatibility/2006" xmlns:a14="http://schemas.microsoft.com/office/drawing/2010/main">
        <mc:Choice Requires="a14">
          <p:sp>
            <p:nvSpPr>
              <p:cNvPr id="5" name="文本框 4"/>
              <p:cNvSpPr txBox="1"/>
              <p:nvPr/>
            </p:nvSpPr>
            <p:spPr>
              <a:xfrm>
                <a:off x="2267744" y="2492896"/>
                <a:ext cx="6559809" cy="1477328"/>
              </a:xfrm>
              <a:prstGeom prst="rect">
                <a:avLst/>
              </a:prstGeom>
              <a:noFill/>
            </p:spPr>
            <p:txBody>
              <a:bodyPr wrap="none" rtlCol="0">
                <a:spAutoFit/>
              </a:bodyPr>
              <a:lstStyle/>
              <a:p>
                <a:r>
                  <a:rPr kumimoji="1" lang="zh-CN" altLang="en-US"/>
                  <a:t>求解</a:t>
                </a:r>
                <a:r>
                  <a:rPr kumimoji="1" lang="zh-CN" altLang="en-US">
                    <a:sym typeface="Wingdings"/>
                  </a:rPr>
                  <a:t>：</a:t>
                </a:r>
                <a14:m>
                  <m:oMath xmlns:m="http://schemas.openxmlformats.org/officeDocument/2006/math">
                    <m:r>
                      <a:rPr kumimoji="1" lang="en-US" altLang="zh-CN" b="0" i="1">
                        <a:latin typeface="Cambria Math" charset="0"/>
                        <a:sym typeface="Wingdings"/>
                      </a:rPr>
                      <m:t>𝑤</m:t>
                    </m:r>
                    <m:r>
                      <a:rPr kumimoji="1" lang="en-US" altLang="zh-CN" b="0" i="1">
                        <a:latin typeface="Cambria Math" charset="0"/>
                        <a:sym typeface="Wingdings"/>
                      </a:rPr>
                      <m:t>=</m:t>
                    </m:r>
                    <m:sSup>
                      <m:sSupPr>
                        <m:ctrlPr>
                          <a:rPr kumimoji="1" lang="is-IS" altLang="zh-CN" b="0" i="1">
                            <a:latin typeface="Cambria Math" charset="0"/>
                            <a:sym typeface="Wingdings"/>
                          </a:rPr>
                        </m:ctrlPr>
                      </m:sSupPr>
                      <m:e>
                        <m:r>
                          <a:rPr kumimoji="1" lang="en-US" altLang="zh-CN" b="0" i="1">
                            <a:latin typeface="Cambria Math" charset="0"/>
                            <a:sym typeface="Wingdings"/>
                          </a:rPr>
                          <m:t>(</m:t>
                        </m:r>
                        <m:r>
                          <a:rPr kumimoji="1" lang="en-US" altLang="zh-CN" b="0" i="1">
                            <a:latin typeface="Cambria Math" charset="0"/>
                            <a:sym typeface="Wingdings"/>
                          </a:rPr>
                          <m:t>𝑋</m:t>
                        </m:r>
                      </m:e>
                      <m:sup>
                        <m:r>
                          <a:rPr kumimoji="1" lang="en-US" altLang="zh-CN" b="0" i="1">
                            <a:latin typeface="Cambria Math" charset="0"/>
                            <a:sym typeface="Wingdings"/>
                          </a:rPr>
                          <m:t>𝑇</m:t>
                        </m:r>
                      </m:sup>
                    </m:sSup>
                    <m:sSup>
                      <m:sSupPr>
                        <m:ctrlPr>
                          <a:rPr kumimoji="1" lang="is-IS" altLang="zh-CN" b="0" i="1">
                            <a:latin typeface="Cambria Math" charset="0"/>
                            <a:sym typeface="Wingdings"/>
                          </a:rPr>
                        </m:ctrlPr>
                      </m:sSupPr>
                      <m:e>
                        <m:r>
                          <a:rPr kumimoji="1" lang="en-US" altLang="zh-CN" b="0" i="1">
                            <a:latin typeface="Cambria Math" charset="0"/>
                            <a:sym typeface="Wingdings"/>
                          </a:rPr>
                          <m:t>𝑋</m:t>
                        </m:r>
                        <m:r>
                          <a:rPr kumimoji="1" lang="en-US" altLang="zh-CN" b="0" i="1">
                            <a:latin typeface="Cambria Math" charset="0"/>
                            <a:sym typeface="Wingdings"/>
                          </a:rPr>
                          <m:t>)</m:t>
                        </m:r>
                      </m:e>
                      <m:sup>
                        <m:r>
                          <a:rPr kumimoji="1" lang="en-US" altLang="zh-CN" b="0" i="1">
                            <a:latin typeface="Cambria Math" charset="0"/>
                            <a:sym typeface="Wingdings"/>
                          </a:rPr>
                          <m:t>−1</m:t>
                        </m:r>
                      </m:sup>
                    </m:sSup>
                    <m:sSup>
                      <m:sSupPr>
                        <m:ctrlPr>
                          <a:rPr kumimoji="1" lang="is-IS" altLang="zh-CN" b="0" i="1">
                            <a:latin typeface="Cambria Math" charset="0"/>
                            <a:sym typeface="Wingdings"/>
                          </a:rPr>
                        </m:ctrlPr>
                      </m:sSupPr>
                      <m:e>
                        <m:r>
                          <a:rPr kumimoji="1" lang="en-US" altLang="zh-CN" b="0" i="1">
                            <a:latin typeface="Cambria Math" charset="0"/>
                            <a:sym typeface="Wingdings"/>
                          </a:rPr>
                          <m:t>𝑋</m:t>
                        </m:r>
                      </m:e>
                      <m:sup>
                        <m:r>
                          <a:rPr kumimoji="1" lang="en-US" altLang="zh-CN" b="0" i="1">
                            <a:latin typeface="Cambria Math" charset="0"/>
                            <a:sym typeface="Wingdings"/>
                          </a:rPr>
                          <m:t>𝑇</m:t>
                        </m:r>
                      </m:sup>
                    </m:sSup>
                    <m:r>
                      <a:rPr kumimoji="1" lang="en-US" altLang="zh-CN" b="0" i="1">
                        <a:latin typeface="Cambria Math" charset="0"/>
                        <a:sym typeface="Wingdings"/>
                      </a:rPr>
                      <m:t>𝑦</m:t>
                    </m:r>
                  </m:oMath>
                </a14:m>
                <a:endParaRPr kumimoji="1" lang="en-US" altLang="zh-CN"/>
              </a:p>
              <a:p>
                <a14:m>
                  <m:oMath xmlns:m="http://schemas.openxmlformats.org/officeDocument/2006/math">
                    <m:r>
                      <a:rPr kumimoji="1" lang="en-US" altLang="zh-CN" b="0" i="1">
                        <a:latin typeface="Cambria Math" charset="0"/>
                      </a:rPr>
                      <m:t>𝑋</m:t>
                    </m:r>
                  </m:oMath>
                </a14:m>
                <a:r>
                  <a:rPr kumimoji="1" lang="zh-CN" altLang="en-US"/>
                  <a:t>为特征值矩阵，</a:t>
                </a:r>
                <a14:m>
                  <m:oMath xmlns:m="http://schemas.openxmlformats.org/officeDocument/2006/math">
                    <m:r>
                      <a:rPr kumimoji="1" lang="en-US" altLang="zh-CN" b="0" i="1">
                        <a:latin typeface="Cambria Math" charset="0"/>
                      </a:rPr>
                      <m:t>𝑦</m:t>
                    </m:r>
                    <m:r>
                      <a:rPr kumimoji="1" lang="zh-CN" altLang="en-US" b="0" i="1">
                        <a:latin typeface="Cambria Math" charset="0"/>
                      </a:rPr>
                      <m:t>为</m:t>
                    </m:r>
                    <m:r>
                      <a:rPr kumimoji="1" lang="zh-CN" altLang="en-US" i="1">
                        <a:latin typeface="Cambria Math" charset="0"/>
                      </a:rPr>
                      <m:t>目标值矩阵</m:t>
                    </m:r>
                  </m:oMath>
                </a14:m>
                <a:endParaRPr kumimoji="1" lang="en-US" altLang="zh-CN"/>
              </a:p>
              <a:p>
                <a:endParaRPr kumimoji="1" lang="en-US" altLang="zh-CN"/>
              </a:p>
              <a:p>
                <a:r>
                  <a:rPr kumimoji="1" lang="zh-CN" altLang="en-US">
                    <a:solidFill>
                      <a:srgbClr val="FF0000"/>
                    </a:solidFill>
                  </a:rPr>
                  <a:t>缺点：当特征过于复杂，求解速度太慢</a:t>
                </a:r>
                <a:endParaRPr kumimoji="1" lang="en-US" altLang="zh-CN">
                  <a:solidFill>
                    <a:srgbClr val="FF0000"/>
                  </a:solidFill>
                </a:endParaRPr>
              </a:p>
              <a:p>
                <a:r>
                  <a:rPr kumimoji="1" lang="zh-CN" altLang="en-US">
                    <a:solidFill>
                      <a:srgbClr val="FF0000"/>
                    </a:solidFill>
                  </a:rPr>
                  <a:t>             对于复杂的算法，不能使用正规方程求解</a:t>
                </a:r>
                <a:r>
                  <a:rPr kumimoji="1" lang="en-US" altLang="zh-CN">
                    <a:solidFill>
                      <a:srgbClr val="FF0000"/>
                    </a:solidFill>
                  </a:rPr>
                  <a:t>(</a:t>
                </a:r>
                <a:r>
                  <a:rPr kumimoji="1" lang="zh-CN" altLang="en-US">
                    <a:solidFill>
                      <a:srgbClr val="FF0000"/>
                    </a:solidFill>
                  </a:rPr>
                  <a:t>逻辑回归等</a:t>
                </a:r>
                <a:r>
                  <a:rPr kumimoji="1" lang="en-US" altLang="zh-CN">
                    <a:solidFill>
                      <a:srgbClr val="FF0000"/>
                    </a:solidFill>
                  </a:rPr>
                  <a:t>)</a:t>
                </a:r>
                <a:endParaRPr kumimoji="1" lang="en-US" altLang="zh-CN"/>
              </a:p>
            </p:txBody>
          </p:sp>
        </mc:Choice>
        <mc:Fallback xmlns="">
          <p:sp>
            <p:nvSpPr>
              <p:cNvPr id="5" name="文本框 4"/>
              <p:cNvSpPr txBox="1">
                <a:spLocks noRot="1" noChangeAspect="1" noMove="1" noResize="1" noEditPoints="1" noAdjustHandles="1" noChangeArrowheads="1" noChangeShapeType="1" noTextEdit="1"/>
              </p:cNvSpPr>
              <p:nvPr/>
            </p:nvSpPr>
            <p:spPr>
              <a:xfrm>
                <a:off x="2267744" y="2492896"/>
                <a:ext cx="6559809" cy="1477328"/>
              </a:xfrm>
              <a:prstGeom prst="rect">
                <a:avLst/>
              </a:prstGeom>
              <a:blipFill rotWithShape="0">
                <a:blip r:embed="rId3"/>
                <a:stretch>
                  <a:fillRect l="-743" t="-3719" b="-6198"/>
                </a:stretch>
              </a:blipFill>
            </p:spPr>
            <p:txBody>
              <a:bodyPr/>
              <a:lstStyle/>
              <a:p>
                <a:r>
                  <a:rPr lang="zh-CN" altLang="en-US">
                    <a:noFill/>
                  </a:rPr>
                  <a:t> </a:t>
                </a:r>
              </a:p>
            </p:txBody>
          </p:sp>
        </mc:Fallback>
      </mc:AlternateContent>
      <p:sp>
        <p:nvSpPr>
          <p:cNvPr id="2" name="文本框 1"/>
          <p:cNvSpPr txBox="1"/>
          <p:nvPr/>
        </p:nvSpPr>
        <p:spPr>
          <a:xfrm>
            <a:off x="3419872" y="5229200"/>
            <a:ext cx="2486578" cy="369332"/>
          </a:xfrm>
          <a:prstGeom prst="rect">
            <a:avLst/>
          </a:prstGeom>
          <a:noFill/>
        </p:spPr>
        <p:txBody>
          <a:bodyPr wrap="none" rtlCol="0">
            <a:spAutoFit/>
          </a:bodyPr>
          <a:lstStyle/>
          <a:p>
            <a:r>
              <a:rPr kumimoji="1" lang="zh-CN" altLang="en-US">
                <a:solidFill>
                  <a:srgbClr val="0070C0"/>
                </a:solidFill>
              </a:rPr>
              <a:t>注：</a:t>
            </a:r>
            <a:r>
              <a:rPr kumimoji="1" lang="en-US" altLang="zh-CN">
                <a:solidFill>
                  <a:srgbClr val="0070C0"/>
                </a:solidFill>
              </a:rPr>
              <a:t>X</a:t>
            </a:r>
            <a:r>
              <a:rPr kumimoji="1" lang="zh-CN" altLang="en-US">
                <a:solidFill>
                  <a:srgbClr val="0070C0"/>
                </a:solidFill>
              </a:rPr>
              <a:t>，</a:t>
            </a:r>
            <a:r>
              <a:rPr kumimoji="1" lang="en-US" altLang="zh-CN">
                <a:solidFill>
                  <a:srgbClr val="0070C0"/>
                </a:solidFill>
              </a:rPr>
              <a:t>y</a:t>
            </a:r>
            <a:r>
              <a:rPr kumimoji="1" lang="zh-CN" altLang="en-US">
                <a:solidFill>
                  <a:srgbClr val="0070C0"/>
                </a:solidFill>
              </a:rPr>
              <a:t>代表着什么？</a:t>
            </a:r>
          </a:p>
        </p:txBody>
      </p:sp>
    </p:spTree>
    <p:extLst>
      <p:ext uri="{BB962C8B-B14F-4D97-AF65-F5344CB8AC3E}">
        <p14:creationId xmlns:p14="http://schemas.microsoft.com/office/powerpoint/2010/main" val="1724514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74723" y="692696"/>
            <a:ext cx="4711546" cy="523220"/>
          </a:xfrm>
          <a:prstGeom prst="rect">
            <a:avLst/>
          </a:prstGeom>
          <a:noFill/>
        </p:spPr>
        <p:txBody>
          <a:bodyPr wrap="none" rtlCol="0">
            <a:spAutoFit/>
          </a:bodyPr>
          <a:lstStyle/>
          <a:p>
            <a:r>
              <a:rPr kumimoji="1" lang="zh-CN" altLang="en-US" sz="2800">
                <a:solidFill>
                  <a:schemeClr val="accent6">
                    <a:lumMod val="75000"/>
                  </a:schemeClr>
                </a:solidFill>
              </a:rPr>
              <a:t>损失函数直观图</a:t>
            </a:r>
            <a:r>
              <a:rPr kumimoji="1" lang="en-US" altLang="zh-CN" sz="2800">
                <a:solidFill>
                  <a:schemeClr val="accent6">
                    <a:lumMod val="75000"/>
                  </a:schemeClr>
                </a:solidFill>
              </a:rPr>
              <a:t>(</a:t>
            </a:r>
            <a:r>
              <a:rPr kumimoji="1" lang="zh-CN" altLang="en-US" sz="2800">
                <a:solidFill>
                  <a:schemeClr val="accent6">
                    <a:lumMod val="75000"/>
                  </a:schemeClr>
                </a:solidFill>
              </a:rPr>
              <a:t>单变量举例</a:t>
            </a:r>
            <a:r>
              <a:rPr kumimoji="1" lang="en-US" altLang="zh-CN" sz="2800">
                <a:solidFill>
                  <a:schemeClr val="accent6">
                    <a:lumMod val="75000"/>
                  </a:schemeClr>
                </a:solidFill>
              </a:rPr>
              <a:t>)</a:t>
            </a:r>
            <a:endParaRPr kumimoji="1" lang="zh-CN" altLang="en-US" sz="2800">
              <a:solidFill>
                <a:schemeClr val="accent6">
                  <a:lumMod val="75000"/>
                </a:schemeClr>
              </a:solidFill>
            </a:endParaRPr>
          </a:p>
        </p:txBody>
      </p:sp>
      <p:pic>
        <p:nvPicPr>
          <p:cNvPr id="3" name="图片 2"/>
          <p:cNvPicPr>
            <a:picLocks noChangeAspect="1"/>
          </p:cNvPicPr>
          <p:nvPr/>
        </p:nvPicPr>
        <p:blipFill>
          <a:blip r:embed="rId2"/>
          <a:stretch>
            <a:fillRect/>
          </a:stretch>
        </p:blipFill>
        <p:spPr>
          <a:xfrm>
            <a:off x="2140456" y="1628800"/>
            <a:ext cx="5112990" cy="4266323"/>
          </a:xfrm>
          <a:prstGeom prst="rect">
            <a:avLst/>
          </a:prstGeom>
        </p:spPr>
      </p:pic>
      <p:sp>
        <p:nvSpPr>
          <p:cNvPr id="4" name="文本框 3"/>
          <p:cNvSpPr txBox="1"/>
          <p:nvPr/>
        </p:nvSpPr>
        <p:spPr>
          <a:xfrm>
            <a:off x="2915816" y="5768594"/>
            <a:ext cx="466794" cy="369332"/>
          </a:xfrm>
          <a:prstGeom prst="rect">
            <a:avLst/>
          </a:prstGeom>
          <a:noFill/>
        </p:spPr>
        <p:txBody>
          <a:bodyPr wrap="none" rtlCol="0">
            <a:spAutoFit/>
          </a:bodyPr>
          <a:lstStyle/>
          <a:p>
            <a:r>
              <a:rPr kumimoji="1" lang="en-US" altLang="zh-CN">
                <a:solidFill>
                  <a:srgbClr val="FF0000"/>
                </a:solidFill>
              </a:rPr>
              <a:t>w1</a:t>
            </a:r>
            <a:endParaRPr kumimoji="1" lang="zh-CN" altLang="en-US">
              <a:solidFill>
                <a:srgbClr val="FF0000"/>
              </a:solidFill>
            </a:endParaRPr>
          </a:p>
        </p:txBody>
      </p:sp>
      <p:sp>
        <p:nvSpPr>
          <p:cNvPr id="5" name="文本框 4"/>
          <p:cNvSpPr txBox="1"/>
          <p:nvPr/>
        </p:nvSpPr>
        <p:spPr>
          <a:xfrm>
            <a:off x="5796136" y="5831859"/>
            <a:ext cx="466794" cy="369332"/>
          </a:xfrm>
          <a:prstGeom prst="rect">
            <a:avLst/>
          </a:prstGeom>
          <a:noFill/>
        </p:spPr>
        <p:txBody>
          <a:bodyPr wrap="none" rtlCol="0">
            <a:spAutoFit/>
          </a:bodyPr>
          <a:lstStyle/>
          <a:p>
            <a:r>
              <a:rPr kumimoji="1" lang="en-US" altLang="zh-CN">
                <a:solidFill>
                  <a:srgbClr val="FF0000"/>
                </a:solidFill>
              </a:rPr>
              <a:t>w0</a:t>
            </a:r>
            <a:endParaRPr kumimoji="1" lang="zh-CN" altLang="en-US">
              <a:solidFill>
                <a:srgbClr val="FF0000"/>
              </a:solidFill>
            </a:endParaRPr>
          </a:p>
        </p:txBody>
      </p:sp>
      <p:sp>
        <p:nvSpPr>
          <p:cNvPr id="8" name="左箭头 7"/>
          <p:cNvSpPr/>
          <p:nvPr/>
        </p:nvSpPr>
        <p:spPr bwMode="auto">
          <a:xfrm rot="20136088">
            <a:off x="4982158" y="4142436"/>
            <a:ext cx="2789016" cy="148346"/>
          </a:xfrm>
          <a:prstGeom prst="leftArrow">
            <a:avLst/>
          </a:prstGeom>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9" name="文本框 8"/>
          <p:cNvSpPr txBox="1"/>
          <p:nvPr/>
        </p:nvSpPr>
        <p:spPr>
          <a:xfrm>
            <a:off x="7126727" y="3082281"/>
            <a:ext cx="2031325" cy="369332"/>
          </a:xfrm>
          <a:prstGeom prst="rect">
            <a:avLst/>
          </a:prstGeom>
          <a:noFill/>
        </p:spPr>
        <p:txBody>
          <a:bodyPr wrap="none" rtlCol="0">
            <a:spAutoFit/>
          </a:bodyPr>
          <a:lstStyle/>
          <a:p>
            <a:r>
              <a:rPr kumimoji="1" lang="zh-CN" altLang="en-US"/>
              <a:t>直接求解到最小值</a:t>
            </a:r>
          </a:p>
        </p:txBody>
      </p:sp>
    </p:spTree>
    <p:extLst>
      <p:ext uri="{BB962C8B-B14F-4D97-AF65-F5344CB8AC3E}">
        <p14:creationId xmlns:p14="http://schemas.microsoft.com/office/powerpoint/2010/main" val="1475867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1680" y="764704"/>
            <a:ext cx="6179897" cy="584775"/>
          </a:xfrm>
          <a:prstGeom prst="rect">
            <a:avLst/>
          </a:prstGeom>
          <a:noFill/>
        </p:spPr>
        <p:txBody>
          <a:bodyPr wrap="none" rtlCol="0">
            <a:spAutoFit/>
          </a:bodyPr>
          <a:lstStyle/>
          <a:p>
            <a:r>
              <a:rPr kumimoji="1" lang="zh-CN" altLang="en-US" sz="3200">
                <a:solidFill>
                  <a:srgbClr val="7030A0"/>
                </a:solidFill>
              </a:rPr>
              <a:t>最小二乘法之梯度下降</a:t>
            </a:r>
            <a:r>
              <a:rPr kumimoji="1" lang="en-US" altLang="zh-CN" sz="3200">
                <a:solidFill>
                  <a:srgbClr val="7030A0"/>
                </a:solidFill>
              </a:rPr>
              <a:t>(</a:t>
            </a:r>
            <a:r>
              <a:rPr kumimoji="1" lang="zh-CN" altLang="en-US" sz="3200">
                <a:solidFill>
                  <a:srgbClr val="7030A0"/>
                </a:solidFill>
              </a:rPr>
              <a:t>理解过程</a:t>
            </a:r>
            <a:r>
              <a:rPr kumimoji="1" lang="en-US" altLang="zh-CN" sz="3200">
                <a:solidFill>
                  <a:srgbClr val="7030A0"/>
                </a:solidFill>
              </a:rPr>
              <a:t>)</a:t>
            </a:r>
            <a:endParaRPr kumimoji="1" lang="zh-CN" altLang="en-US" sz="3200">
              <a:solidFill>
                <a:srgbClr val="7030A0"/>
              </a:solidFill>
            </a:endParaRPr>
          </a:p>
        </p:txBody>
      </p:sp>
      <p:sp>
        <p:nvSpPr>
          <p:cNvPr id="3" name="文本框 2"/>
          <p:cNvSpPr txBox="1"/>
          <p:nvPr/>
        </p:nvSpPr>
        <p:spPr>
          <a:xfrm>
            <a:off x="1116281" y="1840675"/>
            <a:ext cx="3576620" cy="923330"/>
          </a:xfrm>
          <a:prstGeom prst="rect">
            <a:avLst/>
          </a:prstGeom>
          <a:noFill/>
        </p:spPr>
        <p:txBody>
          <a:bodyPr wrap="none" rtlCol="0">
            <a:spAutoFit/>
          </a:bodyPr>
          <a:lstStyle/>
          <a:p>
            <a:r>
              <a:rPr kumimoji="1" lang="zh-CN" altLang="en-US"/>
              <a:t>我们以单变量中的</a:t>
            </a:r>
            <a:r>
              <a:rPr kumimoji="1" lang="en-US" altLang="zh-CN"/>
              <a:t>w0,w1</a:t>
            </a:r>
            <a:r>
              <a:rPr kumimoji="1" lang="zh-CN" altLang="en-US"/>
              <a:t>为例子：</a:t>
            </a:r>
            <a:endParaRPr kumimoji="1" lang="en-US" altLang="zh-CN"/>
          </a:p>
          <a:p>
            <a:endParaRPr kumimoji="1" lang="en-US" altLang="zh-CN"/>
          </a:p>
          <a:p>
            <a:endParaRPr kumimoji="1" lang="zh-CN" altLang="en-US"/>
          </a:p>
        </p:txBody>
      </p:sp>
      <p:pic>
        <p:nvPicPr>
          <p:cNvPr id="4" name="图片 3"/>
          <p:cNvPicPr>
            <a:picLocks noChangeAspect="1"/>
          </p:cNvPicPr>
          <p:nvPr/>
        </p:nvPicPr>
        <p:blipFill>
          <a:blip r:embed="rId2"/>
          <a:stretch>
            <a:fillRect/>
          </a:stretch>
        </p:blipFill>
        <p:spPr>
          <a:xfrm>
            <a:off x="2565478" y="2492896"/>
            <a:ext cx="4432300" cy="106680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1358334" y="4027251"/>
                <a:ext cx="3323346" cy="369332"/>
              </a:xfrm>
              <a:prstGeom prst="rect">
                <a:avLst/>
              </a:prstGeom>
              <a:noFill/>
            </p:spPr>
            <p:txBody>
              <a:bodyPr wrap="none" rtlCol="0">
                <a:spAutoFit/>
              </a:bodyPr>
              <a:lstStyle/>
              <a:p>
                <a14:m>
                  <m:oMath xmlns:m="http://schemas.openxmlformats.org/officeDocument/2006/math">
                    <m:r>
                      <a:rPr kumimoji="1" lang="zh-CN" altLang="en-US" i="1">
                        <a:solidFill>
                          <a:srgbClr val="FF0000"/>
                        </a:solidFill>
                        <a:latin typeface="Cambria Math" charset="0"/>
                        <a:ea typeface="Cambria Math" charset="0"/>
                        <a:cs typeface="Cambria Math" charset="0"/>
                      </a:rPr>
                      <m:t>𝛼</m:t>
                    </m:r>
                    <m:r>
                      <a:rPr kumimoji="1" lang="zh-CN" altLang="en-US" b="0" i="1">
                        <a:solidFill>
                          <a:srgbClr val="FF0000"/>
                        </a:solidFill>
                        <a:latin typeface="Cambria Math" charset="0"/>
                        <a:ea typeface="Cambria Math" charset="0"/>
                        <a:cs typeface="Cambria Math" charset="0"/>
                      </a:rPr>
                      <m:t>为</m:t>
                    </m:r>
                    <m:r>
                      <a:rPr kumimoji="1" lang="zh-CN" altLang="en-US" i="1">
                        <a:solidFill>
                          <a:srgbClr val="FF0000"/>
                        </a:solidFill>
                        <a:latin typeface="Cambria Math" charset="0"/>
                        <a:ea typeface="Cambria Math" charset="0"/>
                        <a:cs typeface="Cambria Math" charset="0"/>
                      </a:rPr>
                      <m:t>学习</m:t>
                    </m:r>
                  </m:oMath>
                </a14:m>
                <a:r>
                  <a:rPr kumimoji="1" lang="zh-CN" altLang="en-US">
                    <a:solidFill>
                      <a:srgbClr val="FF0000"/>
                    </a:solidFill>
                  </a:rPr>
                  <a:t>速率，需要手动指定，</a:t>
                </a:r>
                <a:endParaRPr kumimoji="1" lang="en-US" altLang="zh-CN">
                  <a:solidFill>
                    <a:srgbClr val="FF0000"/>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358334" y="4027251"/>
                <a:ext cx="3323346" cy="369332"/>
              </a:xfrm>
              <a:prstGeom prst="rect">
                <a:avLst/>
              </a:prstGeom>
              <a:blipFill rotWithShape="0">
                <a:blip r:embed="rId3"/>
                <a:stretch>
                  <a:fillRect t="-15000" r="-1101" b="-21667"/>
                </a:stretch>
              </a:blipFill>
            </p:spPr>
            <p:txBody>
              <a:bodyPr/>
              <a:lstStyle/>
              <a:p>
                <a:r>
                  <a:rPr lang="zh-CN" altLang="en-US">
                    <a:noFill/>
                  </a:rPr>
                  <a:t> </a:t>
                </a:r>
              </a:p>
            </p:txBody>
          </p:sp>
        </mc:Fallback>
      </mc:AlternateContent>
      <p:sp>
        <p:nvSpPr>
          <p:cNvPr id="6" name="文本框 5"/>
          <p:cNvSpPr txBox="1"/>
          <p:nvPr/>
        </p:nvSpPr>
        <p:spPr>
          <a:xfrm>
            <a:off x="1242276" y="4727348"/>
            <a:ext cx="7340471" cy="1200329"/>
          </a:xfrm>
          <a:prstGeom prst="rect">
            <a:avLst/>
          </a:prstGeom>
          <a:noFill/>
        </p:spPr>
        <p:txBody>
          <a:bodyPr wrap="none" rtlCol="0">
            <a:spAutoFit/>
          </a:bodyPr>
          <a:lstStyle/>
          <a:p>
            <a:r>
              <a:rPr kumimoji="1" lang="zh-CN" altLang="en-US"/>
              <a:t>理解：</a:t>
            </a:r>
            <a:r>
              <a:rPr lang="zh-CN" altLang="en-US"/>
              <a:t>沿着这个函数下降的方向找，最后就能找到山谷的最低点，然后</a:t>
            </a:r>
            <a:endParaRPr lang="en-US" altLang="zh-CN"/>
          </a:p>
          <a:p>
            <a:r>
              <a:rPr kumimoji="1" lang="zh-CN" altLang="en-US"/>
              <a:t>更新</a:t>
            </a:r>
            <a:r>
              <a:rPr kumimoji="1" lang="en-US" altLang="zh-CN"/>
              <a:t>W</a:t>
            </a:r>
            <a:r>
              <a:rPr kumimoji="1" lang="zh-CN" altLang="en-US"/>
              <a:t>值</a:t>
            </a:r>
            <a:endParaRPr kumimoji="1" lang="en-US" altLang="zh-CN"/>
          </a:p>
          <a:p>
            <a:endParaRPr kumimoji="1" lang="en-US" altLang="zh-CN"/>
          </a:p>
          <a:p>
            <a:r>
              <a:rPr kumimoji="1" lang="zh-CN" altLang="en-US">
                <a:solidFill>
                  <a:srgbClr val="FF0000"/>
                </a:solidFill>
              </a:rPr>
              <a:t>使用：</a:t>
            </a:r>
            <a:r>
              <a:rPr lang="zh-CN" altLang="en-US">
                <a:solidFill>
                  <a:srgbClr val="FF0000"/>
                </a:solidFill>
              </a:rPr>
              <a:t>面对训练数据规模十分庞大的任务</a:t>
            </a:r>
            <a:endParaRPr kumimoji="1" lang="zh-CN" altLang="en-US">
              <a:solidFill>
                <a:srgbClr val="FF0000"/>
              </a:solidFill>
            </a:endParaRPr>
          </a:p>
        </p:txBody>
      </p:sp>
      <p:pic>
        <p:nvPicPr>
          <p:cNvPr id="7" name="图片 6"/>
          <p:cNvPicPr>
            <a:picLocks noChangeAspect="1"/>
          </p:cNvPicPr>
          <p:nvPr/>
        </p:nvPicPr>
        <p:blipFill>
          <a:blip r:embed="rId4"/>
          <a:stretch>
            <a:fillRect/>
          </a:stretch>
        </p:blipFill>
        <p:spPr>
          <a:xfrm>
            <a:off x="4439541" y="3907422"/>
            <a:ext cx="1816100" cy="469900"/>
          </a:xfrm>
          <a:prstGeom prst="rect">
            <a:avLst/>
          </a:prstGeom>
        </p:spPr>
      </p:pic>
      <p:sp>
        <p:nvSpPr>
          <p:cNvPr id="8" name="文本框 7"/>
          <p:cNvSpPr txBox="1"/>
          <p:nvPr/>
        </p:nvSpPr>
        <p:spPr>
          <a:xfrm>
            <a:off x="6286654" y="4030760"/>
            <a:ext cx="1107996" cy="369332"/>
          </a:xfrm>
          <a:prstGeom prst="rect">
            <a:avLst/>
          </a:prstGeom>
          <a:noFill/>
        </p:spPr>
        <p:txBody>
          <a:bodyPr wrap="none" rtlCol="0">
            <a:spAutoFit/>
          </a:bodyPr>
          <a:lstStyle/>
          <a:p>
            <a:r>
              <a:rPr kumimoji="1" lang="zh-CN" altLang="en-US"/>
              <a:t>表示方向</a:t>
            </a:r>
          </a:p>
        </p:txBody>
      </p:sp>
    </p:spTree>
    <p:extLst>
      <p:ext uri="{BB962C8B-B14F-4D97-AF65-F5344CB8AC3E}">
        <p14:creationId xmlns:p14="http://schemas.microsoft.com/office/powerpoint/2010/main" val="147691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71800" y="2780928"/>
            <a:ext cx="3775393" cy="707886"/>
          </a:xfrm>
          <a:prstGeom prst="rect">
            <a:avLst/>
          </a:prstGeom>
          <a:noFill/>
        </p:spPr>
        <p:txBody>
          <a:bodyPr wrap="none" rtlCol="0">
            <a:spAutoFit/>
          </a:bodyPr>
          <a:lstStyle/>
          <a:p>
            <a:r>
              <a:rPr kumimoji="1" lang="zh-CN" altLang="en-US" sz="4000">
                <a:solidFill>
                  <a:srgbClr val="FF0000"/>
                </a:solidFill>
              </a:rPr>
              <a:t>第二天知识回顾</a:t>
            </a:r>
          </a:p>
        </p:txBody>
      </p:sp>
    </p:spTree>
    <p:extLst>
      <p:ext uri="{BB962C8B-B14F-4D97-AF65-F5344CB8AC3E}">
        <p14:creationId xmlns:p14="http://schemas.microsoft.com/office/powerpoint/2010/main" val="20154545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03648" y="1340768"/>
            <a:ext cx="6992064" cy="4368965"/>
          </a:xfrm>
          <a:prstGeom prst="rect">
            <a:avLst/>
          </a:prstGeom>
        </p:spPr>
      </p:pic>
    </p:spTree>
    <p:extLst>
      <p:ext uri="{BB962C8B-B14F-4D97-AF65-F5344CB8AC3E}">
        <p14:creationId xmlns:p14="http://schemas.microsoft.com/office/powerpoint/2010/main" val="1914043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43608" y="980728"/>
            <a:ext cx="6495986" cy="4893643"/>
          </a:xfrm>
          <a:prstGeom prst="rect">
            <a:avLst/>
          </a:prstGeom>
        </p:spPr>
      </p:pic>
    </p:spTree>
    <p:extLst>
      <p:ext uri="{BB962C8B-B14F-4D97-AF65-F5344CB8AC3E}">
        <p14:creationId xmlns:p14="http://schemas.microsoft.com/office/powerpoint/2010/main" val="2491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7704" y="2852936"/>
            <a:ext cx="6186309" cy="646331"/>
          </a:xfrm>
          <a:prstGeom prst="rect">
            <a:avLst/>
          </a:prstGeom>
          <a:noFill/>
        </p:spPr>
        <p:txBody>
          <a:bodyPr wrap="none" rtlCol="0">
            <a:spAutoFit/>
          </a:bodyPr>
          <a:lstStyle/>
          <a:p>
            <a:r>
              <a:rPr kumimoji="1" lang="zh-CN" altLang="en-US" sz="3600">
                <a:solidFill>
                  <a:srgbClr val="0070C0"/>
                </a:solidFill>
              </a:rPr>
              <a:t>正规方程与梯度下降的对比？</a:t>
            </a:r>
          </a:p>
        </p:txBody>
      </p:sp>
    </p:spTree>
    <p:extLst>
      <p:ext uri="{BB962C8B-B14F-4D97-AF65-F5344CB8AC3E}">
        <p14:creationId xmlns:p14="http://schemas.microsoft.com/office/powerpoint/2010/main" val="2097434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7624" y="764704"/>
            <a:ext cx="7273145" cy="584775"/>
          </a:xfrm>
          <a:prstGeom prst="rect">
            <a:avLst/>
          </a:prstGeom>
        </p:spPr>
        <p:txBody>
          <a:bodyPr wrap="none">
            <a:spAutoFit/>
          </a:bodyPr>
          <a:lstStyle/>
          <a:p>
            <a:r>
              <a:rPr kumimoji="1" lang="en-US" altLang="zh-CN" sz="3200">
                <a:solidFill>
                  <a:srgbClr val="7030A0"/>
                </a:solidFill>
              </a:rPr>
              <a:t>sklearn</a:t>
            </a:r>
            <a:r>
              <a:rPr kumimoji="1" lang="zh-CN" altLang="en-US" sz="3200">
                <a:solidFill>
                  <a:srgbClr val="7030A0"/>
                </a:solidFill>
              </a:rPr>
              <a:t>线性回归正规方程、梯度下降</a:t>
            </a:r>
            <a:r>
              <a:rPr kumimoji="1" lang="en-US" altLang="zh-CN" sz="3200">
                <a:solidFill>
                  <a:srgbClr val="7030A0"/>
                </a:solidFill>
              </a:rPr>
              <a:t>API</a:t>
            </a:r>
          </a:p>
        </p:txBody>
      </p:sp>
      <p:sp>
        <p:nvSpPr>
          <p:cNvPr id="3" name="文本框 2"/>
          <p:cNvSpPr txBox="1"/>
          <p:nvPr/>
        </p:nvSpPr>
        <p:spPr>
          <a:xfrm>
            <a:off x="2169270" y="2708920"/>
            <a:ext cx="5309852" cy="1938992"/>
          </a:xfrm>
          <a:prstGeom prst="rect">
            <a:avLst/>
          </a:prstGeom>
          <a:noFill/>
        </p:spPr>
        <p:txBody>
          <a:bodyPr wrap="none" rtlCol="0">
            <a:spAutoFit/>
          </a:bodyPr>
          <a:lstStyle/>
          <a:p>
            <a:pPr marL="285750" indent="-285750">
              <a:buFont typeface="Arial" charset="0"/>
              <a:buChar char="•"/>
            </a:pPr>
            <a:r>
              <a:rPr lang="en-US" altLang="zh-CN" sz="2400"/>
              <a:t>sklearn.linear_model.</a:t>
            </a:r>
            <a:r>
              <a:rPr lang="en-US" altLang="zh-CN" sz="2400">
                <a:solidFill>
                  <a:srgbClr val="FF0000"/>
                </a:solidFill>
              </a:rPr>
              <a:t>LinearRegression</a:t>
            </a:r>
          </a:p>
          <a:p>
            <a:pPr marL="742950" lvl="1" indent="-285750">
              <a:buFont typeface="Arial" charset="0"/>
              <a:buChar char="•"/>
            </a:pPr>
            <a:r>
              <a:rPr lang="zh-CN" altLang="en-US" sz="2400">
                <a:solidFill>
                  <a:srgbClr val="FF0000"/>
                </a:solidFill>
              </a:rPr>
              <a:t>正规方程</a:t>
            </a:r>
            <a:r>
              <a:rPr lang="en-US" altLang="zh-CN" sz="2400"/>
              <a:t/>
            </a:r>
            <a:br>
              <a:rPr lang="en-US" altLang="zh-CN" sz="2400"/>
            </a:br>
            <a:endParaRPr lang="en-US" altLang="zh-CN" sz="2400"/>
          </a:p>
          <a:p>
            <a:pPr marL="285750" indent="-285750">
              <a:buFont typeface="Arial" charset="0"/>
              <a:buChar char="•"/>
            </a:pPr>
            <a:r>
              <a:rPr lang="en-US" altLang="zh-CN" sz="2400"/>
              <a:t>sklearn.linear_model.</a:t>
            </a:r>
            <a:r>
              <a:rPr lang="en-US" altLang="zh-CN" sz="2400">
                <a:solidFill>
                  <a:srgbClr val="FF0000"/>
                </a:solidFill>
              </a:rPr>
              <a:t>SGDRegressor</a:t>
            </a:r>
          </a:p>
          <a:p>
            <a:pPr marL="742950" lvl="1" indent="-285750">
              <a:buFont typeface="Arial" charset="0"/>
              <a:buChar char="•"/>
            </a:pPr>
            <a:r>
              <a:rPr kumimoji="1" lang="zh-CN" altLang="en-US" sz="2400">
                <a:solidFill>
                  <a:srgbClr val="FF0000"/>
                </a:solidFill>
              </a:rPr>
              <a:t>梯度下降</a:t>
            </a:r>
          </a:p>
        </p:txBody>
      </p:sp>
    </p:spTree>
    <p:extLst>
      <p:ext uri="{BB962C8B-B14F-4D97-AF65-F5344CB8AC3E}">
        <p14:creationId xmlns:p14="http://schemas.microsoft.com/office/powerpoint/2010/main" val="629374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9752" y="764704"/>
            <a:ext cx="5058693" cy="523220"/>
          </a:xfrm>
          <a:prstGeom prst="rect">
            <a:avLst/>
          </a:prstGeom>
          <a:noFill/>
        </p:spPr>
        <p:txBody>
          <a:bodyPr wrap="none" rtlCol="0">
            <a:spAutoFit/>
          </a:bodyPr>
          <a:lstStyle/>
          <a:p>
            <a:r>
              <a:rPr lang="en-US" altLang="zh-CN" sz="2800">
                <a:solidFill>
                  <a:schemeClr val="accent6">
                    <a:lumMod val="75000"/>
                  </a:schemeClr>
                </a:solidFill>
              </a:rPr>
              <a:t>LinearRegression</a:t>
            </a:r>
            <a:r>
              <a:rPr lang="zh-CN" altLang="en-US" sz="2800">
                <a:solidFill>
                  <a:schemeClr val="accent6">
                    <a:lumMod val="75000"/>
                  </a:schemeClr>
                </a:solidFill>
              </a:rPr>
              <a:t>、</a:t>
            </a:r>
            <a:r>
              <a:rPr lang="en-US" altLang="zh-CN" sz="2800">
                <a:solidFill>
                  <a:schemeClr val="accent6">
                    <a:lumMod val="75000"/>
                  </a:schemeClr>
                </a:solidFill>
              </a:rPr>
              <a:t>SGDRegressor</a:t>
            </a:r>
          </a:p>
        </p:txBody>
      </p:sp>
      <p:sp>
        <p:nvSpPr>
          <p:cNvPr id="5" name="文本框 4"/>
          <p:cNvSpPr txBox="1"/>
          <p:nvPr/>
        </p:nvSpPr>
        <p:spPr>
          <a:xfrm>
            <a:off x="2121198" y="1628800"/>
            <a:ext cx="5564728" cy="4308872"/>
          </a:xfrm>
          <a:prstGeom prst="rect">
            <a:avLst/>
          </a:prstGeom>
          <a:noFill/>
        </p:spPr>
        <p:txBody>
          <a:bodyPr wrap="none" rtlCol="0">
            <a:spAutoFit/>
          </a:bodyPr>
          <a:lstStyle/>
          <a:p>
            <a:pPr marL="285750" indent="-285750">
              <a:buFont typeface="Arial" charset="0"/>
              <a:buChar char="•"/>
            </a:pPr>
            <a:r>
              <a:rPr lang="en-US" altLang="zh-CN" sz="2400"/>
              <a:t>sklearn.linear_model.LinearRegression()</a:t>
            </a:r>
          </a:p>
          <a:p>
            <a:pPr marL="742950" lvl="1" indent="-285750">
              <a:buFont typeface="Arial" charset="0"/>
              <a:buChar char="•"/>
            </a:pPr>
            <a:r>
              <a:rPr lang="zh-CN" altLang="en-US" sz="2400"/>
              <a:t>普通最小二乘线性回归</a:t>
            </a:r>
            <a:endParaRPr lang="en-US" altLang="zh-CN" sz="2400"/>
          </a:p>
          <a:p>
            <a:pPr marL="742950" lvl="1" indent="-285750">
              <a:buFont typeface="Arial" charset="0"/>
              <a:buChar char="•"/>
            </a:pPr>
            <a:endParaRPr lang="en-US" altLang="zh-CN" sz="2400"/>
          </a:p>
          <a:p>
            <a:pPr marL="742950" lvl="1" indent="-285750">
              <a:buFont typeface="Arial" charset="0"/>
              <a:buChar char="•"/>
            </a:pPr>
            <a:r>
              <a:rPr lang="en-US" altLang="zh-CN" sz="2000"/>
              <a:t>coef_</a:t>
            </a:r>
            <a:r>
              <a:rPr lang="zh-CN" altLang="en-US" sz="2000"/>
              <a:t>：回归系数</a:t>
            </a:r>
            <a:endParaRPr lang="en-US" altLang="zh-CN" sz="2000"/>
          </a:p>
          <a:p>
            <a:pPr marL="742950" lvl="1" indent="-285750">
              <a:buFont typeface="Arial" charset="0"/>
              <a:buChar char="•"/>
            </a:pPr>
            <a:endParaRPr lang="en-US" altLang="zh-CN" sz="2400"/>
          </a:p>
          <a:p>
            <a:endParaRPr kumimoji="1" lang="en-US" altLang="zh-CN" sz="2400"/>
          </a:p>
          <a:p>
            <a:endParaRPr kumimoji="1" lang="en-US" altLang="zh-CN" sz="2400"/>
          </a:p>
          <a:p>
            <a:pPr marL="285750" indent="-285750">
              <a:buFont typeface="Arial" charset="0"/>
              <a:buChar char="•"/>
            </a:pPr>
            <a:r>
              <a:rPr lang="en-US" altLang="zh-CN" sz="2400"/>
              <a:t>sklearn.linear_model.SGDRegressor(</a:t>
            </a:r>
            <a:r>
              <a:rPr lang="zh-CN" altLang="en-US" sz="2400"/>
              <a:t> </a:t>
            </a:r>
            <a:r>
              <a:rPr lang="en-US" altLang="zh-CN" sz="2400"/>
              <a:t>)</a:t>
            </a:r>
          </a:p>
          <a:p>
            <a:pPr marL="742950" lvl="1" indent="-285750">
              <a:buFont typeface="Arial" charset="0"/>
              <a:buChar char="•"/>
            </a:pPr>
            <a:r>
              <a:rPr lang="zh-CN" altLang="en-US" sz="2400"/>
              <a:t>通过使用</a:t>
            </a:r>
            <a:r>
              <a:rPr lang="en-US" altLang="zh-CN" sz="2400"/>
              <a:t>SGD</a:t>
            </a:r>
            <a:r>
              <a:rPr lang="zh-CN" altLang="en-US" sz="2400"/>
              <a:t>最小化线性模型</a:t>
            </a:r>
            <a:endParaRPr lang="en-US" altLang="zh-CN" sz="2400"/>
          </a:p>
          <a:p>
            <a:pPr marL="742950" lvl="1" indent="-285750">
              <a:buFont typeface="Arial" charset="0"/>
              <a:buChar char="•"/>
            </a:pPr>
            <a:endParaRPr lang="en-US" altLang="zh-CN" sz="2400"/>
          </a:p>
          <a:p>
            <a:pPr marL="742950" lvl="1" indent="-285750">
              <a:buFont typeface="Arial" charset="0"/>
              <a:buChar char="•"/>
            </a:pPr>
            <a:r>
              <a:rPr lang="en-US" altLang="zh-CN" sz="2000"/>
              <a:t>coef_</a:t>
            </a:r>
            <a:r>
              <a:rPr lang="zh-CN" altLang="en-US" sz="2000"/>
              <a:t>：回归系数</a:t>
            </a:r>
            <a:endParaRPr lang="en-US" altLang="zh-CN" sz="2000"/>
          </a:p>
          <a:p>
            <a:pPr marL="285750" indent="-285750">
              <a:buFont typeface="Arial" charset="0"/>
              <a:buChar char="•"/>
            </a:pPr>
            <a:endParaRPr kumimoji="1" lang="zh-CN" altLang="en-US"/>
          </a:p>
        </p:txBody>
      </p:sp>
    </p:spTree>
    <p:extLst>
      <p:ext uri="{BB962C8B-B14F-4D97-AF65-F5344CB8AC3E}">
        <p14:creationId xmlns:p14="http://schemas.microsoft.com/office/powerpoint/2010/main" val="1534864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59832" y="908720"/>
            <a:ext cx="2954655" cy="646331"/>
          </a:xfrm>
          <a:prstGeom prst="rect">
            <a:avLst/>
          </a:prstGeom>
        </p:spPr>
        <p:txBody>
          <a:bodyPr wrap="none">
            <a:spAutoFit/>
          </a:bodyPr>
          <a:lstStyle/>
          <a:p>
            <a:r>
              <a:rPr kumimoji="1" lang="zh-CN" altLang="en-US" sz="3600">
                <a:solidFill>
                  <a:srgbClr val="0070C0"/>
                </a:solidFill>
              </a:rPr>
              <a:t>线性回归实例</a:t>
            </a:r>
            <a:endParaRPr kumimoji="1" lang="en-US" altLang="zh-CN" sz="3600">
              <a:solidFill>
                <a:srgbClr val="0070C0"/>
              </a:solidFill>
            </a:endParaRPr>
          </a:p>
        </p:txBody>
      </p:sp>
      <p:sp>
        <p:nvSpPr>
          <p:cNvPr id="3" name="文本框 2"/>
          <p:cNvSpPr txBox="1"/>
          <p:nvPr/>
        </p:nvSpPr>
        <p:spPr>
          <a:xfrm>
            <a:off x="2267744" y="2492896"/>
            <a:ext cx="5963492" cy="1938992"/>
          </a:xfrm>
          <a:prstGeom prst="rect">
            <a:avLst/>
          </a:prstGeom>
          <a:noFill/>
        </p:spPr>
        <p:txBody>
          <a:bodyPr wrap="none" rtlCol="0">
            <a:spAutoFit/>
          </a:bodyPr>
          <a:lstStyle/>
          <a:p>
            <a:r>
              <a:rPr kumimoji="1" lang="en-US" altLang="zh-CN" sz="2400"/>
              <a:t>1</a:t>
            </a:r>
            <a:r>
              <a:rPr kumimoji="1" lang="zh-CN" altLang="en-US" sz="2400"/>
              <a:t>、</a:t>
            </a:r>
            <a:r>
              <a:rPr kumimoji="1" lang="en-US" altLang="zh-CN" sz="2400"/>
              <a:t>sklearn</a:t>
            </a:r>
            <a:r>
              <a:rPr kumimoji="1" lang="zh-CN" altLang="en-US" sz="2400"/>
              <a:t>线性回归正规方程、梯度下降</a:t>
            </a:r>
            <a:r>
              <a:rPr kumimoji="1" lang="en-US" altLang="zh-CN" sz="2400"/>
              <a:t>API</a:t>
            </a:r>
          </a:p>
          <a:p>
            <a:endParaRPr kumimoji="1" lang="en-US" altLang="zh-CN" sz="2400"/>
          </a:p>
          <a:p>
            <a:endParaRPr kumimoji="1" lang="en-US" altLang="zh-CN" sz="2400"/>
          </a:p>
          <a:p>
            <a:endParaRPr kumimoji="1" lang="en-US" altLang="zh-CN" sz="2400"/>
          </a:p>
          <a:p>
            <a:r>
              <a:rPr kumimoji="1" lang="en-US" altLang="zh-CN" sz="2400"/>
              <a:t>2</a:t>
            </a:r>
            <a:r>
              <a:rPr kumimoji="1" lang="zh-CN" altLang="en-US" sz="2400"/>
              <a:t>、波士顿房价数据集分析流程</a:t>
            </a:r>
          </a:p>
        </p:txBody>
      </p:sp>
    </p:spTree>
    <p:extLst>
      <p:ext uri="{BB962C8B-B14F-4D97-AF65-F5344CB8AC3E}">
        <p14:creationId xmlns:p14="http://schemas.microsoft.com/office/powerpoint/2010/main" val="902117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51720" y="908720"/>
            <a:ext cx="5519460" cy="584775"/>
          </a:xfrm>
          <a:prstGeom prst="rect">
            <a:avLst/>
          </a:prstGeom>
        </p:spPr>
        <p:txBody>
          <a:bodyPr wrap="none">
            <a:spAutoFit/>
          </a:bodyPr>
          <a:lstStyle/>
          <a:p>
            <a:r>
              <a:rPr kumimoji="1" lang="zh-CN" altLang="en-US" sz="3200">
                <a:solidFill>
                  <a:srgbClr val="7030A0"/>
                </a:solidFill>
              </a:rPr>
              <a:t>波士顿房价数据案例分析流程</a:t>
            </a:r>
          </a:p>
        </p:txBody>
      </p:sp>
      <p:sp>
        <p:nvSpPr>
          <p:cNvPr id="5" name="文本框 4"/>
          <p:cNvSpPr txBox="1"/>
          <p:nvPr/>
        </p:nvSpPr>
        <p:spPr>
          <a:xfrm>
            <a:off x="2339752" y="2420888"/>
            <a:ext cx="5676875" cy="2554545"/>
          </a:xfrm>
          <a:prstGeom prst="rect">
            <a:avLst/>
          </a:prstGeom>
          <a:noFill/>
        </p:spPr>
        <p:txBody>
          <a:bodyPr wrap="none" rtlCol="0">
            <a:spAutoFit/>
          </a:bodyPr>
          <a:lstStyle/>
          <a:p>
            <a:r>
              <a:rPr lang="en-US" altLang="zh-CN" sz="2000"/>
              <a:t>1</a:t>
            </a:r>
            <a:r>
              <a:rPr lang="zh-CN" altLang="en-US" sz="2000"/>
              <a:t>、波士顿地区房价数据获取</a:t>
            </a:r>
            <a:endParaRPr lang="en-US" altLang="zh-CN" sz="2000"/>
          </a:p>
          <a:p>
            <a:endParaRPr kumimoji="1" lang="en-US" altLang="zh-CN" sz="2000"/>
          </a:p>
          <a:p>
            <a:r>
              <a:rPr kumimoji="1" lang="en-US" altLang="zh-CN" sz="2000"/>
              <a:t>2</a:t>
            </a:r>
            <a:r>
              <a:rPr kumimoji="1" lang="zh-CN" altLang="en-US" sz="2000"/>
              <a:t>、</a:t>
            </a:r>
            <a:r>
              <a:rPr lang="zh-CN" altLang="en-US" sz="2000"/>
              <a:t>波士顿地区房价数据分割</a:t>
            </a:r>
            <a:endParaRPr lang="en-US" altLang="zh-CN" sz="2000"/>
          </a:p>
          <a:p>
            <a:endParaRPr kumimoji="1" lang="en-US" altLang="zh-CN" sz="2000"/>
          </a:p>
          <a:p>
            <a:r>
              <a:rPr kumimoji="1" lang="en-US" altLang="zh-CN" sz="2000"/>
              <a:t>3</a:t>
            </a:r>
            <a:r>
              <a:rPr kumimoji="1" lang="zh-CN" altLang="en-US" sz="2000"/>
              <a:t>、</a:t>
            </a:r>
            <a:r>
              <a:rPr lang="zh-CN" altLang="en-US" sz="2000">
                <a:solidFill>
                  <a:srgbClr val="FF0000"/>
                </a:solidFill>
              </a:rPr>
              <a:t>训练与测试数据标准化处理</a:t>
            </a:r>
            <a:endParaRPr lang="en-US" altLang="zh-CN" sz="2000">
              <a:solidFill>
                <a:srgbClr val="FF0000"/>
              </a:solidFill>
            </a:endParaRPr>
          </a:p>
          <a:p>
            <a:endParaRPr kumimoji="1" lang="en-US" altLang="zh-CN" sz="2000"/>
          </a:p>
          <a:p>
            <a:r>
              <a:rPr kumimoji="1" lang="en-US" altLang="zh-CN" sz="2000"/>
              <a:t>4</a:t>
            </a:r>
            <a:r>
              <a:rPr kumimoji="1" lang="zh-CN" altLang="en-US" sz="2000"/>
              <a:t>、</a:t>
            </a:r>
            <a:r>
              <a:rPr lang="zh-CN" altLang="en-US" sz="2000"/>
              <a:t>使用最简单的线性回归模型</a:t>
            </a:r>
            <a:r>
              <a:rPr lang="en-US" altLang="zh-CN" sz="2000"/>
              <a:t>LinearRegression</a:t>
            </a:r>
            <a:r>
              <a:rPr lang="zh-CN" altLang="en-US" sz="2000"/>
              <a:t>和</a:t>
            </a:r>
            <a:endParaRPr lang="en-US" altLang="zh-CN" sz="2000"/>
          </a:p>
          <a:p>
            <a:r>
              <a:rPr lang="zh-CN" altLang="en-US" sz="2000"/>
              <a:t>梯度下降估计</a:t>
            </a:r>
            <a:r>
              <a:rPr lang="en-US" altLang="zh-CN" sz="2000"/>
              <a:t>SGDRegressor</a:t>
            </a:r>
            <a:r>
              <a:rPr lang="zh-CN" altLang="en-US" sz="2000"/>
              <a:t>对房价进行预测</a:t>
            </a:r>
            <a:endParaRPr kumimoji="1" lang="zh-CN" altLang="en-US" sz="2000"/>
          </a:p>
        </p:txBody>
      </p:sp>
    </p:spTree>
    <p:extLst>
      <p:ext uri="{BB962C8B-B14F-4D97-AF65-F5344CB8AC3E}">
        <p14:creationId xmlns:p14="http://schemas.microsoft.com/office/powerpoint/2010/main" val="6539721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9832" y="836712"/>
            <a:ext cx="2954655" cy="646331"/>
          </a:xfrm>
          <a:prstGeom prst="rect">
            <a:avLst/>
          </a:prstGeom>
        </p:spPr>
        <p:txBody>
          <a:bodyPr wrap="none">
            <a:spAutoFit/>
          </a:bodyPr>
          <a:lstStyle/>
          <a:p>
            <a:r>
              <a:rPr kumimoji="1" lang="zh-CN" altLang="en-US" sz="3600">
                <a:solidFill>
                  <a:srgbClr val="0070C0"/>
                </a:solidFill>
              </a:rPr>
              <a:t>回归性能评估</a:t>
            </a:r>
            <a:endParaRPr kumimoji="1" lang="en-US" altLang="zh-CN" sz="3600">
              <a:solidFill>
                <a:srgbClr val="0070C0"/>
              </a:solidFill>
            </a:endParaRPr>
          </a:p>
        </p:txBody>
      </p:sp>
      <p:sp>
        <p:nvSpPr>
          <p:cNvPr id="6" name="矩形 5"/>
          <p:cNvSpPr/>
          <p:nvPr/>
        </p:nvSpPr>
        <p:spPr>
          <a:xfrm>
            <a:off x="1547664" y="2492896"/>
            <a:ext cx="6465937" cy="461665"/>
          </a:xfrm>
          <a:prstGeom prst="rect">
            <a:avLst/>
          </a:prstGeom>
        </p:spPr>
        <p:txBody>
          <a:bodyPr wrap="none">
            <a:spAutoFit/>
          </a:bodyPr>
          <a:lstStyle/>
          <a:p>
            <a:r>
              <a:rPr lang="en-US" altLang="zh-CN" sz="2400">
                <a:latin typeface="Helvetica Neue" charset="0"/>
              </a:rPr>
              <a:t>(</a:t>
            </a:r>
            <a:r>
              <a:rPr lang="zh-CN" altLang="en-US" sz="2400"/>
              <a:t>均方误差</a:t>
            </a:r>
            <a:r>
              <a:rPr lang="en-US" altLang="zh-CN" sz="2400"/>
              <a:t>(Mean Squared Error)MSE</a:t>
            </a:r>
            <a:r>
              <a:rPr lang="en-US" altLang="zh-CN" sz="2400">
                <a:latin typeface="Helvetica Neue" charset="0"/>
              </a:rPr>
              <a:t>)</a:t>
            </a:r>
            <a:r>
              <a:rPr lang="en-US" altLang="zh-CN" sz="2400" i="0">
                <a:effectLst/>
                <a:latin typeface="Helvetica Neue" charset="0"/>
              </a:rPr>
              <a:t> </a:t>
            </a:r>
            <a:r>
              <a:rPr lang="zh-CN" altLang="en-US" sz="2400" i="0">
                <a:effectLst/>
                <a:latin typeface="Helvetica Neue" charset="0"/>
              </a:rPr>
              <a:t>评价机制：</a:t>
            </a:r>
            <a:endParaRPr lang="en-US" altLang="zh-CN" sz="2400" i="0">
              <a:effectLst/>
              <a:latin typeface="Helvetica Neue" charset="0"/>
            </a:endParaRPr>
          </a:p>
        </p:txBody>
      </p:sp>
      <p:pic>
        <p:nvPicPr>
          <p:cNvPr id="7" name="图片 6"/>
          <p:cNvPicPr>
            <a:picLocks noChangeAspect="1"/>
          </p:cNvPicPr>
          <p:nvPr/>
        </p:nvPicPr>
        <p:blipFill>
          <a:blip r:embed="rId2"/>
          <a:stretch>
            <a:fillRect/>
          </a:stretch>
        </p:blipFill>
        <p:spPr>
          <a:xfrm>
            <a:off x="2968105" y="3151502"/>
            <a:ext cx="3885410" cy="86727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1671961" y="4215723"/>
                <a:ext cx="3108672" cy="378245"/>
              </a:xfrm>
              <a:prstGeom prst="rect">
                <a:avLst/>
              </a:prstGeom>
              <a:noFill/>
            </p:spPr>
            <p:txBody>
              <a:bodyPr wrap="none" rtlCol="0">
                <a:spAutoFit/>
              </a:bodyPr>
              <a:lstStyle/>
              <a:p>
                <a:r>
                  <a:rPr kumimoji="1" lang="zh-CN" altLang="en-US"/>
                  <a:t>注：</a:t>
                </a:r>
                <a14:m>
                  <m:oMath xmlns:m="http://schemas.openxmlformats.org/officeDocument/2006/math">
                    <m:sSup>
                      <m:sSupPr>
                        <m:ctrlPr>
                          <a:rPr kumimoji="1" lang="is-IS" altLang="zh-CN" i="1">
                            <a:latin typeface="Cambria Math" charset="0"/>
                          </a:rPr>
                        </m:ctrlPr>
                      </m:sSupPr>
                      <m:e>
                        <m:r>
                          <a:rPr kumimoji="1" lang="en-US" altLang="zh-CN" b="0" i="1">
                            <a:latin typeface="Cambria Math" charset="0"/>
                          </a:rPr>
                          <m:t>𝑦</m:t>
                        </m:r>
                      </m:e>
                      <m:sup>
                        <m:r>
                          <a:rPr kumimoji="1" lang="en-US" altLang="zh-CN" b="0" i="1">
                            <a:latin typeface="Cambria Math" charset="0"/>
                          </a:rPr>
                          <m:t>𝑖</m:t>
                        </m:r>
                      </m:sup>
                    </m:sSup>
                  </m:oMath>
                </a14:m>
                <a:r>
                  <a:rPr kumimoji="1" lang="zh-CN" altLang="en-US"/>
                  <a:t>为预测值，</a:t>
                </a:r>
                <a14:m>
                  <m:oMath xmlns:m="http://schemas.openxmlformats.org/officeDocument/2006/math">
                    <m:bar>
                      <m:barPr>
                        <m:pos m:val="top"/>
                        <m:ctrlPr>
                          <a:rPr kumimoji="1" lang="mr-IN" altLang="zh-CN" i="1">
                            <a:latin typeface="Cambria Math" charset="0"/>
                          </a:rPr>
                        </m:ctrlPr>
                      </m:barPr>
                      <m:e>
                        <m:r>
                          <a:rPr kumimoji="1" lang="en-US" altLang="zh-CN" b="0" i="1">
                            <a:latin typeface="Cambria Math" charset="0"/>
                          </a:rPr>
                          <m:t>𝑦</m:t>
                        </m:r>
                      </m:e>
                    </m:bar>
                  </m:oMath>
                </a14:m>
                <a:r>
                  <a:rPr kumimoji="1" lang="zh-CN" altLang="en-US"/>
                  <a:t>为真实值</a:t>
                </a:r>
              </a:p>
            </p:txBody>
          </p:sp>
        </mc:Choice>
        <mc:Fallback xmlns="">
          <p:sp>
            <p:nvSpPr>
              <p:cNvPr id="8" name="文本框 7"/>
              <p:cNvSpPr txBox="1">
                <a:spLocks noRot="1" noChangeAspect="1" noMove="1" noResize="1" noEditPoints="1" noAdjustHandles="1" noChangeArrowheads="1" noChangeShapeType="1" noTextEdit="1"/>
              </p:cNvSpPr>
              <p:nvPr/>
            </p:nvSpPr>
            <p:spPr>
              <a:xfrm>
                <a:off x="1671961" y="4215723"/>
                <a:ext cx="3108672" cy="378245"/>
              </a:xfrm>
              <a:prstGeom prst="rect">
                <a:avLst/>
              </a:prstGeom>
              <a:blipFill rotWithShape="0">
                <a:blip r:embed="rId3"/>
                <a:stretch>
                  <a:fillRect l="-1569" t="-12903" r="-196" b="-193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8686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59832" y="836712"/>
            <a:ext cx="3579826" cy="584775"/>
          </a:xfrm>
          <a:prstGeom prst="rect">
            <a:avLst/>
          </a:prstGeom>
        </p:spPr>
        <p:txBody>
          <a:bodyPr wrap="none">
            <a:spAutoFit/>
          </a:bodyPr>
          <a:lstStyle/>
          <a:p>
            <a:r>
              <a:rPr kumimoji="1" lang="en-US" altLang="zh-CN" sz="3200">
                <a:solidFill>
                  <a:srgbClr val="0070C0"/>
                </a:solidFill>
              </a:rPr>
              <a:t>sklearn</a:t>
            </a:r>
            <a:r>
              <a:rPr kumimoji="1" lang="zh-CN" altLang="en-US" sz="3200">
                <a:solidFill>
                  <a:srgbClr val="0070C0"/>
                </a:solidFill>
              </a:rPr>
              <a:t>回归评估</a:t>
            </a:r>
            <a:r>
              <a:rPr kumimoji="1" lang="en-US" altLang="zh-CN" sz="3200">
                <a:solidFill>
                  <a:srgbClr val="0070C0"/>
                </a:solidFill>
              </a:rPr>
              <a:t>API</a:t>
            </a:r>
          </a:p>
        </p:txBody>
      </p:sp>
      <p:sp>
        <p:nvSpPr>
          <p:cNvPr id="6" name="文本框 5"/>
          <p:cNvSpPr txBox="1"/>
          <p:nvPr/>
        </p:nvSpPr>
        <p:spPr>
          <a:xfrm>
            <a:off x="2291609" y="3140968"/>
            <a:ext cx="5116272" cy="461665"/>
          </a:xfrm>
          <a:prstGeom prst="rect">
            <a:avLst/>
          </a:prstGeom>
          <a:noFill/>
        </p:spPr>
        <p:txBody>
          <a:bodyPr wrap="none" rtlCol="0">
            <a:spAutoFit/>
          </a:bodyPr>
          <a:lstStyle/>
          <a:p>
            <a:pPr marL="285750" indent="-285750">
              <a:buFont typeface="Arial" charset="0"/>
              <a:buChar char="•"/>
            </a:pPr>
            <a:r>
              <a:rPr lang="en-US" altLang="zh-CN" sz="2400"/>
              <a:t>sklearn.metrics.</a:t>
            </a:r>
            <a:r>
              <a:rPr lang="en-US" altLang="zh-CN" sz="2400">
                <a:solidFill>
                  <a:srgbClr val="FF0000"/>
                </a:solidFill>
              </a:rPr>
              <a:t>mean_squared_error</a:t>
            </a:r>
            <a:endParaRPr kumimoji="1" lang="zh-CN" altLang="en-US" sz="2400">
              <a:solidFill>
                <a:srgbClr val="FF0000"/>
              </a:solidFill>
            </a:endParaRPr>
          </a:p>
        </p:txBody>
      </p:sp>
    </p:spTree>
    <p:extLst>
      <p:ext uri="{BB962C8B-B14F-4D97-AF65-F5344CB8AC3E}">
        <p14:creationId xmlns:p14="http://schemas.microsoft.com/office/powerpoint/2010/main" val="1383799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79712" y="2204864"/>
            <a:ext cx="5544616" cy="1692771"/>
          </a:xfrm>
          <a:prstGeom prst="rect">
            <a:avLst/>
          </a:prstGeom>
        </p:spPr>
        <p:txBody>
          <a:bodyPr wrap="square">
            <a:spAutoFit/>
          </a:bodyPr>
          <a:lstStyle/>
          <a:p>
            <a:pPr marL="342900" indent="-342900">
              <a:buFont typeface="Arial" charset="0"/>
              <a:buChar char="•"/>
            </a:pPr>
            <a:r>
              <a:rPr lang="en-US" altLang="zh-CN" sz="2400"/>
              <a:t>mean_squared_error</a:t>
            </a:r>
            <a:r>
              <a:rPr lang="en-US" altLang="zh-CN" sz="2400" b="0" i="0">
                <a:solidFill>
                  <a:srgbClr val="222222"/>
                </a:solidFill>
                <a:effectLst/>
                <a:latin typeface="Helvetica" charset="0"/>
              </a:rPr>
              <a:t>(</a:t>
            </a:r>
            <a:r>
              <a:rPr lang="en-US" altLang="zh-CN" sz="2400" b="0" i="1">
                <a:solidFill>
                  <a:srgbClr val="222222"/>
                </a:solidFill>
                <a:effectLst/>
                <a:latin typeface="Helvetica" charset="0"/>
              </a:rPr>
              <a:t>y_true</a:t>
            </a:r>
            <a:r>
              <a:rPr lang="en-US" altLang="zh-CN" sz="2400" b="0" i="0">
                <a:solidFill>
                  <a:srgbClr val="222222"/>
                </a:solidFill>
                <a:effectLst/>
                <a:latin typeface="Helvetica" charset="0"/>
              </a:rPr>
              <a:t>, </a:t>
            </a:r>
            <a:r>
              <a:rPr lang="en-US" altLang="zh-CN" sz="2400" b="0" i="1">
                <a:solidFill>
                  <a:srgbClr val="222222"/>
                </a:solidFill>
                <a:effectLst/>
                <a:latin typeface="Helvetica" charset="0"/>
              </a:rPr>
              <a:t>y_pred</a:t>
            </a:r>
            <a:r>
              <a:rPr lang="en-US" altLang="zh-CN" sz="2400" b="0" i="0">
                <a:solidFill>
                  <a:srgbClr val="222222"/>
                </a:solidFill>
                <a:effectLst/>
                <a:latin typeface="Helvetica" charset="0"/>
              </a:rPr>
              <a:t>)</a:t>
            </a:r>
          </a:p>
          <a:p>
            <a:pPr marL="800100" lvl="1" indent="-342900">
              <a:buFont typeface="Arial" charset="0"/>
              <a:buChar char="•"/>
            </a:pPr>
            <a:r>
              <a:rPr lang="zh-CN" altLang="en-US" sz="2000"/>
              <a:t>均方误差回归损失</a:t>
            </a:r>
            <a:endParaRPr lang="en-US" altLang="zh-CN" sz="2400"/>
          </a:p>
          <a:p>
            <a:pPr marL="800100" lvl="1" indent="-342900">
              <a:buFont typeface="Arial" charset="0"/>
              <a:buChar char="•"/>
            </a:pPr>
            <a:r>
              <a:rPr lang="en-US" altLang="zh-CN" sz="2000"/>
              <a:t>y_true:</a:t>
            </a:r>
            <a:r>
              <a:rPr lang="zh-CN" altLang="en-US" sz="2000"/>
              <a:t>真实值</a:t>
            </a:r>
            <a:endParaRPr lang="en-US" altLang="zh-CN" sz="2000"/>
          </a:p>
          <a:p>
            <a:pPr marL="800100" lvl="1" indent="-342900">
              <a:buFont typeface="Arial" charset="0"/>
              <a:buChar char="•"/>
            </a:pPr>
            <a:r>
              <a:rPr lang="en-US" altLang="zh-CN" sz="2000"/>
              <a:t>y_pred:</a:t>
            </a:r>
            <a:r>
              <a:rPr lang="zh-CN" altLang="en-US" sz="2000"/>
              <a:t>预测值</a:t>
            </a:r>
            <a:endParaRPr lang="en-US" altLang="zh-CN" sz="2000"/>
          </a:p>
          <a:p>
            <a:pPr marL="800100" lvl="1" indent="-342900">
              <a:buFont typeface="Arial" charset="0"/>
              <a:buChar char="•"/>
            </a:pPr>
            <a:r>
              <a:rPr lang="en-US" altLang="zh-CN" sz="2000"/>
              <a:t>return:</a:t>
            </a:r>
            <a:r>
              <a:rPr lang="zh-CN" altLang="en-US" sz="2000"/>
              <a:t>浮点数结果</a:t>
            </a:r>
            <a:endParaRPr lang="en-US" altLang="zh-CN" sz="2000"/>
          </a:p>
        </p:txBody>
      </p:sp>
      <p:sp>
        <p:nvSpPr>
          <p:cNvPr id="3" name="矩形 2"/>
          <p:cNvSpPr/>
          <p:nvPr/>
        </p:nvSpPr>
        <p:spPr>
          <a:xfrm>
            <a:off x="3059832" y="764704"/>
            <a:ext cx="3284041" cy="523220"/>
          </a:xfrm>
          <a:prstGeom prst="rect">
            <a:avLst/>
          </a:prstGeom>
        </p:spPr>
        <p:txBody>
          <a:bodyPr wrap="none">
            <a:spAutoFit/>
          </a:bodyPr>
          <a:lstStyle/>
          <a:p>
            <a:r>
              <a:rPr lang="en-US" altLang="zh-CN" sz="2800">
                <a:solidFill>
                  <a:schemeClr val="accent6">
                    <a:lumMod val="75000"/>
                  </a:schemeClr>
                </a:solidFill>
              </a:rPr>
              <a:t>mean_squared_error</a:t>
            </a:r>
            <a:endParaRPr lang="zh-CN" altLang="en-US" sz="2800">
              <a:solidFill>
                <a:schemeClr val="accent6">
                  <a:lumMod val="75000"/>
                </a:schemeClr>
              </a:solidFill>
            </a:endParaRPr>
          </a:p>
        </p:txBody>
      </p:sp>
      <p:sp>
        <p:nvSpPr>
          <p:cNvPr id="4" name="文本框 3"/>
          <p:cNvSpPr txBox="1"/>
          <p:nvPr/>
        </p:nvSpPr>
        <p:spPr>
          <a:xfrm>
            <a:off x="1979712" y="4373235"/>
            <a:ext cx="4108817" cy="369332"/>
          </a:xfrm>
          <a:prstGeom prst="rect">
            <a:avLst/>
          </a:prstGeom>
          <a:noFill/>
        </p:spPr>
        <p:txBody>
          <a:bodyPr wrap="none" rtlCol="0">
            <a:spAutoFit/>
          </a:bodyPr>
          <a:lstStyle/>
          <a:p>
            <a:r>
              <a:rPr kumimoji="1" lang="zh-CN" altLang="en-US">
                <a:solidFill>
                  <a:srgbClr val="FF0000"/>
                </a:solidFill>
              </a:rPr>
              <a:t>注：真实值，预测值为标准化之前的值</a:t>
            </a:r>
          </a:p>
        </p:txBody>
      </p:sp>
    </p:spTree>
    <p:extLst>
      <p:ext uri="{BB962C8B-B14F-4D97-AF65-F5344CB8AC3E}">
        <p14:creationId xmlns:p14="http://schemas.microsoft.com/office/powerpoint/2010/main" val="27863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19872" y="764704"/>
            <a:ext cx="2749471" cy="707886"/>
          </a:xfrm>
          <a:prstGeom prst="rect">
            <a:avLst/>
          </a:prstGeom>
          <a:noFill/>
        </p:spPr>
        <p:txBody>
          <a:bodyPr wrap="none" rtlCol="0">
            <a:spAutoFit/>
          </a:bodyPr>
          <a:lstStyle/>
          <a:p>
            <a:r>
              <a:rPr kumimoji="1" lang="zh-CN" altLang="en-US" sz="4000"/>
              <a:t>课程第三天</a:t>
            </a:r>
          </a:p>
        </p:txBody>
      </p:sp>
      <p:sp>
        <p:nvSpPr>
          <p:cNvPr id="6" name="文本框 5"/>
          <p:cNvSpPr txBox="1"/>
          <p:nvPr/>
        </p:nvSpPr>
        <p:spPr>
          <a:xfrm>
            <a:off x="3275856" y="1844824"/>
            <a:ext cx="3214341" cy="4093428"/>
          </a:xfrm>
          <a:prstGeom prst="rect">
            <a:avLst/>
          </a:prstGeom>
          <a:noFill/>
        </p:spPr>
        <p:txBody>
          <a:bodyPr wrap="none" rtlCol="0">
            <a:spAutoFit/>
          </a:bodyPr>
          <a:lstStyle/>
          <a:p>
            <a:r>
              <a:rPr kumimoji="1" lang="en-US" altLang="zh-CN" sz="2000"/>
              <a:t>1</a:t>
            </a:r>
            <a:r>
              <a:rPr kumimoji="1" lang="zh-CN" altLang="en-US" sz="2000"/>
              <a:t>、回归算法</a:t>
            </a:r>
            <a:r>
              <a:rPr kumimoji="1" lang="en-US" altLang="zh-CN" sz="2000"/>
              <a:t>-</a:t>
            </a:r>
            <a:r>
              <a:rPr kumimoji="1" lang="zh-CN" altLang="en-US" sz="2000"/>
              <a:t>线性回归分析</a:t>
            </a:r>
            <a:endParaRPr kumimoji="1" lang="en-US" altLang="zh-CN" sz="2000"/>
          </a:p>
          <a:p>
            <a:endParaRPr kumimoji="1" lang="en-US" altLang="zh-CN" sz="2000"/>
          </a:p>
          <a:p>
            <a:r>
              <a:rPr kumimoji="1" lang="en-US" altLang="zh-CN" sz="2000"/>
              <a:t>2</a:t>
            </a:r>
            <a:r>
              <a:rPr kumimoji="1" lang="zh-CN" altLang="en-US" sz="2000"/>
              <a:t>、线性回归实例</a:t>
            </a:r>
            <a:endParaRPr kumimoji="1" lang="en-US" altLang="zh-CN" sz="2000"/>
          </a:p>
          <a:p>
            <a:endParaRPr kumimoji="1" lang="en-US" altLang="zh-CN" sz="2000"/>
          </a:p>
          <a:p>
            <a:r>
              <a:rPr kumimoji="1" lang="en-US" altLang="zh-CN" sz="2000"/>
              <a:t>3</a:t>
            </a:r>
            <a:r>
              <a:rPr kumimoji="1" lang="zh-CN" altLang="en-US" sz="2000"/>
              <a:t>、回归性能评估</a:t>
            </a:r>
            <a:endParaRPr kumimoji="1" lang="en-US" altLang="zh-CN" sz="2000"/>
          </a:p>
          <a:p>
            <a:endParaRPr kumimoji="1" lang="en-US" altLang="zh-CN" sz="2000"/>
          </a:p>
          <a:p>
            <a:r>
              <a:rPr kumimoji="1" lang="en-US" altLang="zh-CN" sz="2000"/>
              <a:t>4</a:t>
            </a:r>
            <a:r>
              <a:rPr kumimoji="1" lang="zh-CN" altLang="en-US" sz="2000"/>
              <a:t>、分类算法</a:t>
            </a:r>
            <a:r>
              <a:rPr kumimoji="1" lang="en-US" altLang="zh-CN" sz="2000"/>
              <a:t>-</a:t>
            </a:r>
            <a:r>
              <a:rPr kumimoji="1" lang="zh-CN" altLang="en-US" sz="2000"/>
              <a:t>逻辑回归</a:t>
            </a:r>
            <a:endParaRPr kumimoji="1" lang="en-US" altLang="zh-CN" sz="2000"/>
          </a:p>
          <a:p>
            <a:endParaRPr kumimoji="1" lang="en-US" altLang="zh-CN" sz="2000"/>
          </a:p>
          <a:p>
            <a:r>
              <a:rPr kumimoji="1" lang="en-US" altLang="zh-CN" sz="2000"/>
              <a:t>5</a:t>
            </a:r>
            <a:r>
              <a:rPr kumimoji="1" lang="zh-CN" altLang="en-US" sz="2000"/>
              <a:t>、逻辑回归实例</a:t>
            </a:r>
            <a:endParaRPr kumimoji="1" lang="en-US" altLang="zh-CN" sz="2000"/>
          </a:p>
          <a:p>
            <a:endParaRPr kumimoji="1" lang="en-US" altLang="zh-CN" sz="2000"/>
          </a:p>
          <a:p>
            <a:r>
              <a:rPr kumimoji="1" lang="en-US" altLang="zh-CN" sz="2000"/>
              <a:t>6</a:t>
            </a:r>
            <a:r>
              <a:rPr kumimoji="1" lang="zh-CN" altLang="en-US" sz="2000"/>
              <a:t>、聚类算法</a:t>
            </a:r>
            <a:r>
              <a:rPr kumimoji="1" lang="en-US" altLang="zh-CN" sz="2000"/>
              <a:t>-kmeans</a:t>
            </a:r>
          </a:p>
          <a:p>
            <a:endParaRPr kumimoji="1" lang="en-US" altLang="zh-CN" sz="2000"/>
          </a:p>
          <a:p>
            <a:r>
              <a:rPr kumimoji="1" lang="en-US" altLang="zh-CN" sz="2000"/>
              <a:t>7</a:t>
            </a:r>
            <a:r>
              <a:rPr kumimoji="1" lang="zh-CN" altLang="en-US" sz="2000"/>
              <a:t>、</a:t>
            </a:r>
            <a:r>
              <a:rPr kumimoji="1" lang="en-US" altLang="zh-CN" sz="2000"/>
              <a:t>k-means</a:t>
            </a:r>
            <a:r>
              <a:rPr kumimoji="1" lang="zh-CN" altLang="en-US" sz="2000"/>
              <a:t>实例</a:t>
            </a:r>
            <a:endParaRPr kumimoji="1" lang="en-US" altLang="zh-CN" sz="2000"/>
          </a:p>
        </p:txBody>
      </p:sp>
    </p:spTree>
    <p:extLst>
      <p:ext uri="{BB962C8B-B14F-4D97-AF65-F5344CB8AC3E}">
        <p14:creationId xmlns:p14="http://schemas.microsoft.com/office/powerpoint/2010/main" val="176878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1560" y="1052736"/>
            <a:ext cx="8154168" cy="5081315"/>
          </a:xfrm>
          <a:prstGeom prst="rect">
            <a:avLst/>
          </a:prstGeom>
        </p:spPr>
      </p:pic>
      <p:sp>
        <p:nvSpPr>
          <p:cNvPr id="3" name="椭圆 2"/>
          <p:cNvSpPr/>
          <p:nvPr/>
        </p:nvSpPr>
        <p:spPr bwMode="auto">
          <a:xfrm>
            <a:off x="4211959" y="1556792"/>
            <a:ext cx="4913475" cy="2736304"/>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Tree>
    <p:extLst>
      <p:ext uri="{BB962C8B-B14F-4D97-AF65-F5344CB8AC3E}">
        <p14:creationId xmlns:p14="http://schemas.microsoft.com/office/powerpoint/2010/main" val="1516901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9552" y="1412776"/>
            <a:ext cx="8068541" cy="4154100"/>
          </a:xfrm>
          <a:prstGeom prst="rect">
            <a:avLst/>
          </a:prstGeom>
        </p:spPr>
      </p:pic>
    </p:spTree>
    <p:extLst>
      <p:ext uri="{BB962C8B-B14F-4D97-AF65-F5344CB8AC3E}">
        <p14:creationId xmlns:p14="http://schemas.microsoft.com/office/powerpoint/2010/main" val="1784699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31640" y="1484784"/>
            <a:ext cx="6730048" cy="3170099"/>
          </a:xfrm>
          <a:prstGeom prst="rect">
            <a:avLst/>
          </a:prstGeom>
          <a:noFill/>
        </p:spPr>
        <p:txBody>
          <a:bodyPr wrap="none" rtlCol="0">
            <a:spAutoFit/>
          </a:bodyPr>
          <a:lstStyle/>
          <a:p>
            <a:r>
              <a:rPr lang="en-US" altLang="zh-CN" sz="2000"/>
              <a:t>1</a:t>
            </a:r>
            <a:r>
              <a:rPr lang="zh-CN" altLang="en-US" sz="2000"/>
              <a:t>、</a:t>
            </a:r>
            <a:r>
              <a:rPr lang="en-US" altLang="zh-CN" sz="2000"/>
              <a:t>LinearRegression</a:t>
            </a:r>
            <a:r>
              <a:rPr lang="zh-CN" altLang="en-US" sz="2000"/>
              <a:t>与</a:t>
            </a:r>
            <a:r>
              <a:rPr lang="en-US" altLang="zh-CN" sz="2000"/>
              <a:t>SGDRegressor</a:t>
            </a:r>
            <a:r>
              <a:rPr lang="zh-CN" altLang="en-US" sz="2000"/>
              <a:t>评估</a:t>
            </a:r>
            <a:endParaRPr lang="en-US" altLang="zh-CN" sz="2000"/>
          </a:p>
          <a:p>
            <a:endParaRPr lang="en-US" altLang="zh-CN" sz="2000"/>
          </a:p>
          <a:p>
            <a:endParaRPr lang="en-US" altLang="zh-CN" sz="2000"/>
          </a:p>
          <a:p>
            <a:endParaRPr lang="en-US" altLang="zh-CN" sz="2000"/>
          </a:p>
          <a:p>
            <a:r>
              <a:rPr lang="en-US" altLang="zh-CN" sz="2000"/>
              <a:t>2</a:t>
            </a:r>
            <a:r>
              <a:rPr lang="zh-CN" altLang="en-US" sz="2000"/>
              <a:t>、特点：线性回归器是最为简单、易用的回归模型。</a:t>
            </a:r>
            <a:endParaRPr lang="en-US" altLang="zh-CN" sz="2000"/>
          </a:p>
          <a:p>
            <a:r>
              <a:rPr lang="zh-CN" altLang="en-US" sz="2000"/>
              <a:t>从某种程度上限制了使用，尽管如此，在不知道特征之</a:t>
            </a:r>
            <a:endParaRPr lang="en-US" altLang="zh-CN" sz="2000"/>
          </a:p>
          <a:p>
            <a:r>
              <a:rPr lang="zh-CN" altLang="en-US" sz="2000"/>
              <a:t>间关系的前提下，我们仍然使用线性回归器作为大多数</a:t>
            </a:r>
            <a:endParaRPr lang="en-US" altLang="zh-CN" sz="2000"/>
          </a:p>
          <a:p>
            <a:r>
              <a:rPr lang="zh-CN" altLang="en-US" sz="2000"/>
              <a:t>系统的首要选择。</a:t>
            </a:r>
            <a:endParaRPr lang="en-US" altLang="zh-CN" sz="2000"/>
          </a:p>
          <a:p>
            <a:r>
              <a:rPr lang="zh-CN" altLang="en-US" sz="2000"/>
              <a:t>小规模数据：</a:t>
            </a:r>
            <a:r>
              <a:rPr lang="en-US" altLang="zh-CN" sz="2000"/>
              <a:t>LinearRegression(</a:t>
            </a:r>
            <a:r>
              <a:rPr lang="zh-CN" altLang="en-US" sz="2000"/>
              <a:t>不能</a:t>
            </a:r>
            <a:r>
              <a:rPr lang="zh-CN" altLang="en-US" sz="2000">
                <a:solidFill>
                  <a:srgbClr val="FF0000"/>
                </a:solidFill>
              </a:rPr>
              <a:t>解决拟合问题</a:t>
            </a:r>
            <a:r>
              <a:rPr lang="en-US" altLang="zh-CN" sz="2000">
                <a:solidFill>
                  <a:srgbClr val="FF0000"/>
                </a:solidFill>
              </a:rPr>
              <a:t>)</a:t>
            </a:r>
            <a:r>
              <a:rPr lang="zh-CN" altLang="en-US" sz="2000">
                <a:solidFill>
                  <a:srgbClr val="FF0000"/>
                </a:solidFill>
              </a:rPr>
              <a:t>以及其它</a:t>
            </a:r>
            <a:endParaRPr lang="en-US" altLang="zh-CN" sz="2000">
              <a:solidFill>
                <a:srgbClr val="FF0000"/>
              </a:solidFill>
            </a:endParaRPr>
          </a:p>
          <a:p>
            <a:r>
              <a:rPr lang="zh-CN" altLang="en-US" sz="2000"/>
              <a:t>大规模数据：</a:t>
            </a:r>
            <a:r>
              <a:rPr lang="en-US" altLang="zh-CN" sz="2000"/>
              <a:t>SGDRegressor</a:t>
            </a:r>
          </a:p>
        </p:txBody>
      </p:sp>
    </p:spTree>
    <p:extLst>
      <p:ext uri="{BB962C8B-B14F-4D97-AF65-F5344CB8AC3E}">
        <p14:creationId xmlns:p14="http://schemas.microsoft.com/office/powerpoint/2010/main" val="1548483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19672" y="2708920"/>
            <a:ext cx="6647974" cy="646331"/>
          </a:xfrm>
          <a:prstGeom prst="rect">
            <a:avLst/>
          </a:prstGeom>
          <a:noFill/>
        </p:spPr>
        <p:txBody>
          <a:bodyPr wrap="none" rtlCol="0">
            <a:spAutoFit/>
          </a:bodyPr>
          <a:lstStyle/>
          <a:p>
            <a:r>
              <a:rPr kumimoji="1" lang="zh-CN" altLang="en-US">
                <a:solidFill>
                  <a:srgbClr val="0070C0"/>
                </a:solidFill>
              </a:rPr>
              <a:t>问题：训练数据训练的很好啊，误差也不大，为什么在测试集上</a:t>
            </a:r>
            <a:endParaRPr kumimoji="1" lang="en-US" altLang="zh-CN">
              <a:solidFill>
                <a:srgbClr val="0070C0"/>
              </a:solidFill>
            </a:endParaRPr>
          </a:p>
          <a:p>
            <a:r>
              <a:rPr kumimoji="1" lang="zh-CN" altLang="en-US">
                <a:solidFill>
                  <a:srgbClr val="0070C0"/>
                </a:solidFill>
              </a:rPr>
              <a:t>面有问题呢？</a:t>
            </a:r>
          </a:p>
        </p:txBody>
      </p:sp>
    </p:spTree>
    <p:extLst>
      <p:ext uri="{BB962C8B-B14F-4D97-AF65-F5344CB8AC3E}">
        <p14:creationId xmlns:p14="http://schemas.microsoft.com/office/powerpoint/2010/main" val="1099989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55576" y="1340768"/>
            <a:ext cx="7833232" cy="4323944"/>
          </a:xfrm>
          <a:prstGeom prst="rect">
            <a:avLst/>
          </a:prstGeom>
        </p:spPr>
      </p:pic>
      <p:sp>
        <p:nvSpPr>
          <p:cNvPr id="5" name="圆角矩形 4"/>
          <p:cNvSpPr/>
          <p:nvPr/>
        </p:nvSpPr>
        <p:spPr bwMode="auto">
          <a:xfrm>
            <a:off x="3779912" y="2492896"/>
            <a:ext cx="1152128" cy="50405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Tree>
    <p:extLst>
      <p:ext uri="{BB962C8B-B14F-4D97-AF65-F5344CB8AC3E}">
        <p14:creationId xmlns:p14="http://schemas.microsoft.com/office/powerpoint/2010/main" val="19906125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9552" y="1268760"/>
            <a:ext cx="8269232" cy="4509488"/>
          </a:xfrm>
          <a:prstGeom prst="rect">
            <a:avLst/>
          </a:prstGeom>
        </p:spPr>
      </p:pic>
      <p:sp>
        <p:nvSpPr>
          <p:cNvPr id="5" name="圆角矩形 4"/>
          <p:cNvSpPr/>
          <p:nvPr/>
        </p:nvSpPr>
        <p:spPr bwMode="auto">
          <a:xfrm>
            <a:off x="3635896" y="1988840"/>
            <a:ext cx="1224136" cy="43204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6" name="圆角矩形 5"/>
          <p:cNvSpPr/>
          <p:nvPr/>
        </p:nvSpPr>
        <p:spPr bwMode="auto">
          <a:xfrm>
            <a:off x="3670326" y="4797152"/>
            <a:ext cx="1224136" cy="43204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Tree>
    <p:extLst>
      <p:ext uri="{BB962C8B-B14F-4D97-AF65-F5344CB8AC3E}">
        <p14:creationId xmlns:p14="http://schemas.microsoft.com/office/powerpoint/2010/main" val="14307709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91680" y="2564904"/>
            <a:ext cx="6102524" cy="1200329"/>
          </a:xfrm>
          <a:prstGeom prst="rect">
            <a:avLst/>
          </a:prstGeom>
          <a:noFill/>
        </p:spPr>
        <p:txBody>
          <a:bodyPr wrap="square" rtlCol="0">
            <a:spAutoFit/>
          </a:bodyPr>
          <a:lstStyle/>
          <a:p>
            <a:r>
              <a:rPr lang="zh-CN" altLang="en-US"/>
              <a:t>经过训练后，知道了天鹅是有翅膀的，天鹅的嘴巴是长长的。简单的认为有这些特征的都是天鹅。因为机器学习到的</a:t>
            </a:r>
            <a:r>
              <a:rPr lang="zh-CN" altLang="en-US">
                <a:solidFill>
                  <a:srgbClr val="FF0000"/>
                </a:solidFill>
              </a:rPr>
              <a:t>天鹅特征太少了，导致区分标准太粗糙，不能准确识别出天鹅。</a:t>
            </a:r>
            <a:endParaRPr kumimoji="1" lang="zh-CN" altLang="en-US">
              <a:solidFill>
                <a:srgbClr val="FF0000"/>
              </a:solidFill>
            </a:endParaRPr>
          </a:p>
        </p:txBody>
      </p:sp>
      <p:sp>
        <p:nvSpPr>
          <p:cNvPr id="5" name="文本框 4"/>
          <p:cNvSpPr txBox="1"/>
          <p:nvPr/>
        </p:nvSpPr>
        <p:spPr>
          <a:xfrm>
            <a:off x="3563888" y="836712"/>
            <a:ext cx="1803699" cy="523220"/>
          </a:xfrm>
          <a:prstGeom prst="rect">
            <a:avLst/>
          </a:prstGeom>
          <a:noFill/>
        </p:spPr>
        <p:txBody>
          <a:bodyPr wrap="none" rtlCol="0">
            <a:spAutoFit/>
          </a:bodyPr>
          <a:lstStyle/>
          <a:p>
            <a:r>
              <a:rPr kumimoji="1" lang="zh-CN" altLang="en-US" sz="2800">
                <a:solidFill>
                  <a:schemeClr val="accent6">
                    <a:lumMod val="75000"/>
                  </a:schemeClr>
                </a:solidFill>
              </a:rPr>
              <a:t>分析上图</a:t>
            </a:r>
            <a:r>
              <a:rPr kumimoji="1" lang="en-US" altLang="zh-CN" sz="2800">
                <a:solidFill>
                  <a:schemeClr val="accent6">
                    <a:lumMod val="75000"/>
                  </a:schemeClr>
                </a:solidFill>
              </a:rPr>
              <a:t>1</a:t>
            </a:r>
            <a:endParaRPr kumimoji="1" lang="zh-CN" altLang="en-US" sz="2800">
              <a:solidFill>
                <a:schemeClr val="accent6">
                  <a:lumMod val="75000"/>
                </a:schemeClr>
              </a:solidFill>
            </a:endParaRPr>
          </a:p>
        </p:txBody>
      </p:sp>
    </p:spTree>
    <p:extLst>
      <p:ext uri="{BB962C8B-B14F-4D97-AF65-F5344CB8AC3E}">
        <p14:creationId xmlns:p14="http://schemas.microsoft.com/office/powerpoint/2010/main" val="15931292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91880" y="836712"/>
            <a:ext cx="1803699" cy="523220"/>
          </a:xfrm>
          <a:prstGeom prst="rect">
            <a:avLst/>
          </a:prstGeom>
          <a:noFill/>
        </p:spPr>
        <p:txBody>
          <a:bodyPr wrap="none" rtlCol="0">
            <a:spAutoFit/>
          </a:bodyPr>
          <a:lstStyle/>
          <a:p>
            <a:r>
              <a:rPr kumimoji="1" lang="zh-CN" altLang="en-US" sz="2800">
                <a:solidFill>
                  <a:schemeClr val="accent6">
                    <a:lumMod val="75000"/>
                  </a:schemeClr>
                </a:solidFill>
              </a:rPr>
              <a:t>分析上图</a:t>
            </a:r>
            <a:r>
              <a:rPr kumimoji="1" lang="en-US" altLang="zh-CN" sz="2800">
                <a:solidFill>
                  <a:schemeClr val="accent6">
                    <a:lumMod val="75000"/>
                  </a:schemeClr>
                </a:solidFill>
              </a:rPr>
              <a:t>2</a:t>
            </a:r>
            <a:endParaRPr kumimoji="1" lang="zh-CN" altLang="en-US" sz="2800">
              <a:solidFill>
                <a:schemeClr val="accent6">
                  <a:lumMod val="75000"/>
                </a:schemeClr>
              </a:solidFill>
            </a:endParaRPr>
          </a:p>
        </p:txBody>
      </p:sp>
      <p:sp>
        <p:nvSpPr>
          <p:cNvPr id="6" name="矩形 5"/>
          <p:cNvSpPr/>
          <p:nvPr/>
        </p:nvSpPr>
        <p:spPr>
          <a:xfrm>
            <a:off x="1115616" y="2492896"/>
            <a:ext cx="7416824" cy="1754326"/>
          </a:xfrm>
          <a:prstGeom prst="rect">
            <a:avLst/>
          </a:prstGeom>
        </p:spPr>
        <p:txBody>
          <a:bodyPr wrap="square">
            <a:spAutoFit/>
          </a:bodyPr>
          <a:lstStyle/>
          <a:p>
            <a:r>
              <a:rPr lang="zh-CN" altLang="en-US"/>
              <a:t>机器通过这些图片来学习天鹅的特征，经过训练后，知道了天鹅是有翅膀的，天鹅的嘴巴是长长的弯曲的，天鹅的脖子是长长的有点曲度，天鹅的整个体型像一个</a:t>
            </a:r>
            <a:r>
              <a:rPr lang="en-US" altLang="zh-CN"/>
              <a:t>"2"</a:t>
            </a:r>
            <a:r>
              <a:rPr lang="zh-CN" altLang="en-US"/>
              <a:t>且略大于鸭子。</a:t>
            </a:r>
            <a:r>
              <a:rPr lang="zh-CN" altLang="en-US">
                <a:solidFill>
                  <a:srgbClr val="FF0000"/>
                </a:solidFill>
              </a:rPr>
              <a:t>这时候机器已经基本能区别天鹅和其他动物了。然后，很不巧已有的天鹅图片全是白天鹅的，于是机器经过学习后，会认为天鹅的羽毛都是白的，以后看到羽毛是黑的天鹅就会认为那不是天鹅。</a:t>
            </a:r>
          </a:p>
        </p:txBody>
      </p:sp>
    </p:spTree>
    <p:extLst>
      <p:ext uri="{BB962C8B-B14F-4D97-AF65-F5344CB8AC3E}">
        <p14:creationId xmlns:p14="http://schemas.microsoft.com/office/powerpoint/2010/main" val="8973788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763688" y="1196752"/>
            <a:ext cx="5787429" cy="4067150"/>
          </a:xfrm>
          <a:prstGeom prst="rect">
            <a:avLst/>
          </a:prstGeom>
        </p:spPr>
      </p:pic>
      <p:cxnSp>
        <p:nvCxnSpPr>
          <p:cNvPr id="8" name="直线箭头连接符 7"/>
          <p:cNvCxnSpPr/>
          <p:nvPr/>
        </p:nvCxnSpPr>
        <p:spPr>
          <a:xfrm flipH="1">
            <a:off x="1331640" y="2348880"/>
            <a:ext cx="1728192"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38827" y="2517732"/>
            <a:ext cx="877163" cy="369332"/>
          </a:xfrm>
          <a:prstGeom prst="rect">
            <a:avLst/>
          </a:prstGeom>
          <a:noFill/>
        </p:spPr>
        <p:txBody>
          <a:bodyPr wrap="none" rtlCol="0">
            <a:spAutoFit/>
          </a:bodyPr>
          <a:lstStyle/>
          <a:p>
            <a:r>
              <a:rPr kumimoji="1" lang="zh-CN" altLang="en-US">
                <a:solidFill>
                  <a:srgbClr val="FF0000"/>
                </a:solidFill>
              </a:rPr>
              <a:t>欠拟合</a:t>
            </a:r>
          </a:p>
        </p:txBody>
      </p:sp>
      <p:cxnSp>
        <p:nvCxnSpPr>
          <p:cNvPr id="11" name="直线箭头连接符 10"/>
          <p:cNvCxnSpPr/>
          <p:nvPr/>
        </p:nvCxnSpPr>
        <p:spPr>
          <a:xfrm flipV="1">
            <a:off x="5940152" y="2564904"/>
            <a:ext cx="1728192"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41085" y="2467627"/>
            <a:ext cx="877163" cy="369332"/>
          </a:xfrm>
          <a:prstGeom prst="rect">
            <a:avLst/>
          </a:prstGeom>
          <a:noFill/>
        </p:spPr>
        <p:txBody>
          <a:bodyPr wrap="none" rtlCol="0">
            <a:spAutoFit/>
          </a:bodyPr>
          <a:lstStyle/>
          <a:p>
            <a:r>
              <a:rPr kumimoji="1" lang="zh-CN" altLang="en-US">
                <a:solidFill>
                  <a:srgbClr val="FF0000"/>
                </a:solidFill>
              </a:rPr>
              <a:t>过拟合</a:t>
            </a:r>
          </a:p>
        </p:txBody>
      </p:sp>
      <p:sp>
        <p:nvSpPr>
          <p:cNvPr id="21" name="文本框 20"/>
          <p:cNvSpPr txBox="1"/>
          <p:nvPr/>
        </p:nvSpPr>
        <p:spPr>
          <a:xfrm>
            <a:off x="5796136" y="4894570"/>
            <a:ext cx="1386405" cy="369332"/>
          </a:xfrm>
          <a:prstGeom prst="rect">
            <a:avLst/>
          </a:prstGeom>
          <a:noFill/>
        </p:spPr>
        <p:txBody>
          <a:bodyPr wrap="none" rtlCol="0">
            <a:spAutoFit/>
          </a:bodyPr>
          <a:lstStyle/>
          <a:p>
            <a:r>
              <a:rPr kumimoji="1" lang="zh-CN" altLang="en-US"/>
              <a:t>模型复杂度</a:t>
            </a:r>
          </a:p>
        </p:txBody>
      </p:sp>
    </p:spTree>
    <p:extLst>
      <p:ext uri="{BB962C8B-B14F-4D97-AF65-F5344CB8AC3E}">
        <p14:creationId xmlns:p14="http://schemas.microsoft.com/office/powerpoint/2010/main" val="4683597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19872" y="908720"/>
            <a:ext cx="2698175" cy="523220"/>
          </a:xfrm>
          <a:prstGeom prst="rect">
            <a:avLst/>
          </a:prstGeom>
          <a:noFill/>
        </p:spPr>
        <p:txBody>
          <a:bodyPr wrap="none" rtlCol="0">
            <a:spAutoFit/>
          </a:bodyPr>
          <a:lstStyle/>
          <a:p>
            <a:r>
              <a:rPr kumimoji="1" lang="zh-CN" altLang="en-US" sz="2800">
                <a:solidFill>
                  <a:srgbClr val="FF0000"/>
                </a:solidFill>
              </a:rPr>
              <a:t>过拟合与欠拟合</a:t>
            </a:r>
          </a:p>
        </p:txBody>
      </p:sp>
      <p:sp>
        <p:nvSpPr>
          <p:cNvPr id="5" name="文本框 4"/>
          <p:cNvSpPr txBox="1"/>
          <p:nvPr/>
        </p:nvSpPr>
        <p:spPr>
          <a:xfrm>
            <a:off x="1290181" y="2079321"/>
            <a:ext cx="7026235" cy="2585323"/>
          </a:xfrm>
          <a:prstGeom prst="rect">
            <a:avLst/>
          </a:prstGeom>
          <a:noFill/>
        </p:spPr>
        <p:txBody>
          <a:bodyPr wrap="square" rtlCol="0">
            <a:spAutoFit/>
          </a:bodyPr>
          <a:lstStyle/>
          <a:p>
            <a:r>
              <a:rPr kumimoji="1" lang="zh-CN" altLang="en-US" b="1"/>
              <a:t>过拟合：</a:t>
            </a:r>
            <a:r>
              <a:rPr lang="zh-CN" altLang="en-US"/>
              <a:t>一个假设</a:t>
            </a:r>
            <a:r>
              <a:rPr lang="zh-CN" altLang="en-US">
                <a:solidFill>
                  <a:srgbClr val="FF0000"/>
                </a:solidFill>
              </a:rPr>
              <a:t>在训练数据上能够获得比其他假设更好的拟合， </a:t>
            </a:r>
            <a:r>
              <a:rPr lang="zh-CN" altLang="en-US"/>
              <a:t>但是在</a:t>
            </a:r>
            <a:r>
              <a:rPr lang="zh-CN" altLang="en-US">
                <a:solidFill>
                  <a:srgbClr val="FF0000"/>
                </a:solidFill>
              </a:rPr>
              <a:t>训练数据外的数据集上却不能很好地拟合数据</a:t>
            </a:r>
            <a:r>
              <a:rPr lang="zh-CN" altLang="en-US"/>
              <a:t>，此时认为这个假设出现了过拟合的现象。</a:t>
            </a:r>
            <a:r>
              <a:rPr lang="en-US" altLang="zh-CN"/>
              <a:t>(</a:t>
            </a:r>
            <a:r>
              <a:rPr lang="zh-CN" altLang="en-US"/>
              <a:t>模型过于复杂</a:t>
            </a:r>
            <a:r>
              <a:rPr lang="en-US" altLang="zh-CN"/>
              <a:t>)</a:t>
            </a:r>
          </a:p>
          <a:p>
            <a:endParaRPr kumimoji="1" lang="en-US" altLang="zh-CN"/>
          </a:p>
          <a:p>
            <a:endParaRPr kumimoji="1" lang="en-US" altLang="zh-CN"/>
          </a:p>
          <a:p>
            <a:endParaRPr kumimoji="1" lang="en-US" altLang="zh-CN"/>
          </a:p>
          <a:p>
            <a:r>
              <a:rPr kumimoji="1" lang="zh-CN" altLang="en-US" b="1"/>
              <a:t>欠拟合：</a:t>
            </a:r>
            <a:r>
              <a:rPr lang="zh-CN" altLang="en-US"/>
              <a:t>一个假设</a:t>
            </a:r>
            <a:r>
              <a:rPr lang="zh-CN" altLang="en-US">
                <a:solidFill>
                  <a:srgbClr val="FF0000"/>
                </a:solidFill>
              </a:rPr>
              <a:t>在训练数据上不能获得更好的拟合， </a:t>
            </a:r>
            <a:r>
              <a:rPr lang="zh-CN" altLang="en-US"/>
              <a:t>但是在</a:t>
            </a:r>
            <a:r>
              <a:rPr lang="zh-CN" altLang="en-US">
                <a:solidFill>
                  <a:srgbClr val="FF0000"/>
                </a:solidFill>
              </a:rPr>
              <a:t>训练数据外的数据集上也不能很好地拟合数据</a:t>
            </a:r>
            <a:r>
              <a:rPr lang="zh-CN" altLang="en-US"/>
              <a:t>，此时认为这个假设出现了欠拟合的现象。</a:t>
            </a:r>
            <a:r>
              <a:rPr lang="en-US" altLang="zh-CN"/>
              <a:t>(</a:t>
            </a:r>
            <a:r>
              <a:rPr lang="zh-CN" altLang="en-US"/>
              <a:t>模型过于简单</a:t>
            </a:r>
            <a:r>
              <a:rPr lang="en-US" altLang="zh-CN"/>
              <a:t>)</a:t>
            </a:r>
          </a:p>
        </p:txBody>
      </p:sp>
    </p:spTree>
    <p:extLst>
      <p:ext uri="{BB962C8B-B14F-4D97-AF65-F5344CB8AC3E}">
        <p14:creationId xmlns:p14="http://schemas.microsoft.com/office/powerpoint/2010/main" val="1194516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3728" y="3068960"/>
            <a:ext cx="5471370" cy="707886"/>
          </a:xfrm>
          <a:prstGeom prst="rect">
            <a:avLst/>
          </a:prstGeom>
        </p:spPr>
        <p:txBody>
          <a:bodyPr wrap="none">
            <a:spAutoFit/>
          </a:bodyPr>
          <a:lstStyle/>
          <a:p>
            <a:r>
              <a:rPr kumimoji="1" lang="zh-CN" altLang="en-US" sz="4000">
                <a:solidFill>
                  <a:srgbClr val="0070C0"/>
                </a:solidFill>
              </a:rPr>
              <a:t>回归算法</a:t>
            </a:r>
            <a:r>
              <a:rPr kumimoji="1" lang="en-US" altLang="zh-CN" sz="4000">
                <a:solidFill>
                  <a:srgbClr val="0070C0"/>
                </a:solidFill>
              </a:rPr>
              <a:t>-</a:t>
            </a:r>
            <a:r>
              <a:rPr kumimoji="1" lang="zh-CN" altLang="en-US" sz="4000">
                <a:solidFill>
                  <a:srgbClr val="0070C0"/>
                </a:solidFill>
              </a:rPr>
              <a:t>线性回归分析</a:t>
            </a:r>
            <a:endParaRPr kumimoji="1" lang="en-US" altLang="zh-CN" sz="4000">
              <a:solidFill>
                <a:srgbClr val="0070C0"/>
              </a:solidFill>
            </a:endParaRPr>
          </a:p>
        </p:txBody>
      </p:sp>
    </p:spTree>
    <p:extLst>
      <p:ext uri="{BB962C8B-B14F-4D97-AF65-F5344CB8AC3E}">
        <p14:creationId xmlns:p14="http://schemas.microsoft.com/office/powerpoint/2010/main" val="1798132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35696" y="2996952"/>
            <a:ext cx="5724644" cy="461665"/>
          </a:xfrm>
          <a:prstGeom prst="rect">
            <a:avLst/>
          </a:prstGeom>
          <a:noFill/>
        </p:spPr>
        <p:txBody>
          <a:bodyPr wrap="none" rtlCol="0">
            <a:spAutoFit/>
          </a:bodyPr>
          <a:lstStyle/>
          <a:p>
            <a:r>
              <a:rPr kumimoji="1" lang="zh-CN" altLang="en-US" sz="2400">
                <a:solidFill>
                  <a:srgbClr val="0070C0"/>
                </a:solidFill>
              </a:rPr>
              <a:t>对线性模型进行训练学习会变成复杂模型</a:t>
            </a:r>
          </a:p>
        </p:txBody>
      </p:sp>
    </p:spTree>
    <p:extLst>
      <p:ext uri="{BB962C8B-B14F-4D97-AF65-F5344CB8AC3E}">
        <p14:creationId xmlns:p14="http://schemas.microsoft.com/office/powerpoint/2010/main" val="1564994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12800" y="2368550"/>
            <a:ext cx="7518400" cy="2120900"/>
          </a:xfrm>
          <a:prstGeom prst="rect">
            <a:avLst/>
          </a:prstGeom>
        </p:spPr>
      </p:pic>
      <p:pic>
        <p:nvPicPr>
          <p:cNvPr id="6" name="图片 5"/>
          <p:cNvPicPr>
            <a:picLocks noChangeAspect="1"/>
          </p:cNvPicPr>
          <p:nvPr/>
        </p:nvPicPr>
        <p:blipFill>
          <a:blip r:embed="rId3"/>
          <a:stretch>
            <a:fillRect/>
          </a:stretch>
        </p:blipFill>
        <p:spPr>
          <a:xfrm>
            <a:off x="5796136" y="4510247"/>
            <a:ext cx="2800722" cy="302691"/>
          </a:xfrm>
          <a:prstGeom prst="rect">
            <a:avLst/>
          </a:prstGeom>
        </p:spPr>
      </p:pic>
      <p:pic>
        <p:nvPicPr>
          <p:cNvPr id="7" name="图片 6"/>
          <p:cNvPicPr>
            <a:picLocks noChangeAspect="1"/>
          </p:cNvPicPr>
          <p:nvPr/>
        </p:nvPicPr>
        <p:blipFill>
          <a:blip r:embed="rId4"/>
          <a:stretch>
            <a:fillRect/>
          </a:stretch>
        </p:blipFill>
        <p:spPr>
          <a:xfrm>
            <a:off x="3563888" y="4543075"/>
            <a:ext cx="1963973" cy="345422"/>
          </a:xfrm>
          <a:prstGeom prst="rect">
            <a:avLst/>
          </a:prstGeom>
        </p:spPr>
      </p:pic>
      <p:pic>
        <p:nvPicPr>
          <p:cNvPr id="8" name="图片 7"/>
          <p:cNvPicPr>
            <a:picLocks noChangeAspect="1"/>
          </p:cNvPicPr>
          <p:nvPr/>
        </p:nvPicPr>
        <p:blipFill>
          <a:blip r:embed="rId5"/>
          <a:stretch>
            <a:fillRect/>
          </a:stretch>
        </p:blipFill>
        <p:spPr>
          <a:xfrm>
            <a:off x="1547664" y="4570814"/>
            <a:ext cx="1295276" cy="370079"/>
          </a:xfrm>
          <a:prstGeom prst="rect">
            <a:avLst/>
          </a:prstGeom>
        </p:spPr>
      </p:pic>
    </p:spTree>
    <p:extLst>
      <p:ext uri="{BB962C8B-B14F-4D97-AF65-F5344CB8AC3E}">
        <p14:creationId xmlns:p14="http://schemas.microsoft.com/office/powerpoint/2010/main" val="479878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71800" y="836712"/>
            <a:ext cx="4134465" cy="523220"/>
          </a:xfrm>
          <a:prstGeom prst="rect">
            <a:avLst/>
          </a:prstGeom>
          <a:noFill/>
        </p:spPr>
        <p:txBody>
          <a:bodyPr wrap="none" rtlCol="0">
            <a:spAutoFit/>
          </a:bodyPr>
          <a:lstStyle/>
          <a:p>
            <a:r>
              <a:rPr kumimoji="1" lang="zh-CN" altLang="en-US" sz="2800">
                <a:solidFill>
                  <a:srgbClr val="FF0000"/>
                </a:solidFill>
              </a:rPr>
              <a:t>欠拟合原因以及解决办法</a:t>
            </a:r>
          </a:p>
        </p:txBody>
      </p:sp>
      <p:sp>
        <p:nvSpPr>
          <p:cNvPr id="5" name="文本框 4"/>
          <p:cNvSpPr txBox="1"/>
          <p:nvPr/>
        </p:nvSpPr>
        <p:spPr>
          <a:xfrm>
            <a:off x="2627784" y="2276872"/>
            <a:ext cx="4012637" cy="2308324"/>
          </a:xfrm>
          <a:prstGeom prst="rect">
            <a:avLst/>
          </a:prstGeom>
          <a:noFill/>
        </p:spPr>
        <p:txBody>
          <a:bodyPr wrap="none" rtlCol="0">
            <a:spAutoFit/>
          </a:bodyPr>
          <a:lstStyle/>
          <a:p>
            <a:pPr marL="285750" indent="-285750">
              <a:buFont typeface="Arial" charset="0"/>
              <a:buChar char="•"/>
            </a:pPr>
            <a:r>
              <a:rPr kumimoji="1" lang="zh-CN" altLang="en-US" sz="2400"/>
              <a:t>原因：</a:t>
            </a:r>
            <a:endParaRPr kumimoji="1" lang="en-US" altLang="zh-CN" sz="2400"/>
          </a:p>
          <a:p>
            <a:pPr marL="742950" lvl="1" indent="-285750">
              <a:buFont typeface="Arial" charset="0"/>
              <a:buChar char="•"/>
            </a:pPr>
            <a:r>
              <a:rPr kumimoji="1" lang="zh-CN" altLang="en-US" sz="2400"/>
              <a:t>学习到数据的特征过少</a:t>
            </a:r>
            <a:endParaRPr kumimoji="1" lang="en-US" altLang="zh-CN" sz="2400"/>
          </a:p>
          <a:p>
            <a:pPr marL="742950" lvl="1" indent="-285750">
              <a:buFont typeface="Arial" charset="0"/>
              <a:buChar char="•"/>
            </a:pPr>
            <a:endParaRPr kumimoji="1" lang="en-US" altLang="zh-CN" sz="2400"/>
          </a:p>
          <a:p>
            <a:pPr marL="285750" indent="-285750">
              <a:buFont typeface="Arial" charset="0"/>
              <a:buChar char="•"/>
            </a:pPr>
            <a:endParaRPr kumimoji="1" lang="en-US" altLang="zh-CN" sz="2400"/>
          </a:p>
          <a:p>
            <a:pPr marL="285750" indent="-285750">
              <a:buFont typeface="Arial" charset="0"/>
              <a:buChar char="•"/>
            </a:pPr>
            <a:r>
              <a:rPr kumimoji="1" lang="zh-CN" altLang="en-US" sz="2400"/>
              <a:t>解决办法：</a:t>
            </a:r>
            <a:endParaRPr kumimoji="1" lang="en-US" altLang="zh-CN" sz="2400"/>
          </a:p>
          <a:p>
            <a:pPr marL="742950" lvl="1" indent="-285750">
              <a:buFont typeface="Arial" charset="0"/>
              <a:buChar char="•"/>
            </a:pPr>
            <a:r>
              <a:rPr kumimoji="1" lang="zh-CN" altLang="en-US" sz="2400"/>
              <a:t>增加数据的特征数量</a:t>
            </a:r>
          </a:p>
        </p:txBody>
      </p:sp>
    </p:spTree>
    <p:extLst>
      <p:ext uri="{BB962C8B-B14F-4D97-AF65-F5344CB8AC3E}">
        <p14:creationId xmlns:p14="http://schemas.microsoft.com/office/powerpoint/2010/main" val="15118969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9752" y="836712"/>
            <a:ext cx="4134465" cy="523220"/>
          </a:xfrm>
          <a:prstGeom prst="rect">
            <a:avLst/>
          </a:prstGeom>
          <a:noFill/>
        </p:spPr>
        <p:txBody>
          <a:bodyPr wrap="none" rtlCol="0">
            <a:spAutoFit/>
          </a:bodyPr>
          <a:lstStyle/>
          <a:p>
            <a:r>
              <a:rPr kumimoji="1" lang="zh-CN" altLang="en-US" sz="2800">
                <a:solidFill>
                  <a:srgbClr val="FF0000"/>
                </a:solidFill>
              </a:rPr>
              <a:t>过拟合原因以及解决办法</a:t>
            </a:r>
          </a:p>
        </p:txBody>
      </p:sp>
      <p:sp>
        <p:nvSpPr>
          <p:cNvPr id="5" name="文本框 4"/>
          <p:cNvSpPr txBox="1"/>
          <p:nvPr/>
        </p:nvSpPr>
        <p:spPr>
          <a:xfrm>
            <a:off x="2051720" y="1844824"/>
            <a:ext cx="6968574" cy="3785652"/>
          </a:xfrm>
          <a:prstGeom prst="rect">
            <a:avLst/>
          </a:prstGeom>
          <a:noFill/>
        </p:spPr>
        <p:txBody>
          <a:bodyPr wrap="none" rtlCol="0">
            <a:spAutoFit/>
          </a:bodyPr>
          <a:lstStyle/>
          <a:p>
            <a:pPr marL="285750" indent="-285750">
              <a:buFont typeface="Arial" charset="0"/>
              <a:buChar char="•"/>
            </a:pPr>
            <a:r>
              <a:rPr kumimoji="1" lang="zh-CN" altLang="en-US" sz="2400"/>
              <a:t>原因：</a:t>
            </a:r>
            <a:endParaRPr kumimoji="1" lang="en-US" altLang="zh-CN" sz="2400"/>
          </a:p>
          <a:p>
            <a:pPr marL="742950" lvl="1" indent="-285750">
              <a:buFont typeface="Arial" charset="0"/>
              <a:buChar char="•"/>
            </a:pPr>
            <a:r>
              <a:rPr kumimoji="1" lang="zh-CN" altLang="en-US" sz="2400"/>
              <a:t>原始特征过多，存在一些嘈杂特征，</a:t>
            </a:r>
            <a:r>
              <a:rPr lang="zh-CN" altLang="en-US" sz="2400"/>
              <a:t> </a:t>
            </a:r>
            <a:endParaRPr lang="en-US" altLang="zh-CN" sz="2400"/>
          </a:p>
          <a:p>
            <a:pPr lvl="1"/>
            <a:r>
              <a:rPr lang="zh-CN" altLang="en-US" sz="2400"/>
              <a:t>模型过于复杂是因为模型尝试去兼顾</a:t>
            </a:r>
            <a:endParaRPr lang="en-US" altLang="zh-CN" sz="2400"/>
          </a:p>
          <a:p>
            <a:pPr lvl="1"/>
            <a:r>
              <a:rPr lang="zh-CN" altLang="en-US" sz="2400"/>
              <a:t>各个测试数据点</a:t>
            </a:r>
            <a:endParaRPr kumimoji="1" lang="en-US" altLang="zh-CN" sz="2400"/>
          </a:p>
          <a:p>
            <a:pPr marL="742950" lvl="1" indent="-285750">
              <a:buFont typeface="Arial" charset="0"/>
              <a:buChar char="•"/>
            </a:pPr>
            <a:endParaRPr kumimoji="1" lang="en-US" altLang="zh-CN" sz="2400"/>
          </a:p>
          <a:p>
            <a:pPr marL="285750" indent="-285750">
              <a:buFont typeface="Arial" charset="0"/>
              <a:buChar char="•"/>
            </a:pPr>
            <a:endParaRPr kumimoji="1" lang="en-US" altLang="zh-CN" sz="2400"/>
          </a:p>
          <a:p>
            <a:pPr marL="285750" indent="-285750">
              <a:buFont typeface="Arial" charset="0"/>
              <a:buChar char="•"/>
            </a:pPr>
            <a:r>
              <a:rPr kumimoji="1" lang="zh-CN" altLang="en-US" sz="2400"/>
              <a:t>解决办法：</a:t>
            </a:r>
            <a:endParaRPr kumimoji="1" lang="en-US" altLang="zh-CN" sz="2400"/>
          </a:p>
          <a:p>
            <a:pPr marL="742950" lvl="1" indent="-285750">
              <a:buFont typeface="Arial" charset="0"/>
              <a:buChar char="•"/>
            </a:pPr>
            <a:r>
              <a:rPr kumimoji="1" lang="zh-CN" altLang="en-US" sz="2400"/>
              <a:t>进行特征选择，消除关联性大的特征</a:t>
            </a:r>
            <a:r>
              <a:rPr kumimoji="1" lang="en-US" altLang="zh-CN" sz="2400"/>
              <a:t>(</a:t>
            </a:r>
            <a:r>
              <a:rPr kumimoji="1" lang="zh-CN" altLang="en-US" sz="2400"/>
              <a:t>很难做</a:t>
            </a:r>
            <a:r>
              <a:rPr kumimoji="1" lang="en-US" altLang="zh-CN" sz="2400"/>
              <a:t>)</a:t>
            </a:r>
          </a:p>
          <a:p>
            <a:pPr marL="742950" lvl="1" indent="-285750">
              <a:buFont typeface="Arial" charset="0"/>
              <a:buChar char="•"/>
            </a:pPr>
            <a:r>
              <a:rPr kumimoji="1" lang="zh-CN" altLang="en-US" sz="2400"/>
              <a:t>交叉验证</a:t>
            </a:r>
            <a:r>
              <a:rPr kumimoji="1" lang="en-US" altLang="zh-CN" sz="2400"/>
              <a:t>(</a:t>
            </a:r>
            <a:r>
              <a:rPr lang="zh-CN" altLang="en-US" sz="2400"/>
              <a:t>让所有数据都有过训练</a:t>
            </a:r>
            <a:r>
              <a:rPr lang="en-US" altLang="zh-CN" sz="2400"/>
              <a:t>)</a:t>
            </a:r>
            <a:endParaRPr kumimoji="1" lang="en-US" altLang="zh-CN" sz="2400">
              <a:solidFill>
                <a:srgbClr val="FF0000"/>
              </a:solidFill>
            </a:endParaRPr>
          </a:p>
          <a:p>
            <a:pPr marL="742950" lvl="1" indent="-285750">
              <a:buFont typeface="Arial" charset="0"/>
              <a:buChar char="•"/>
            </a:pPr>
            <a:r>
              <a:rPr kumimoji="1" lang="zh-CN" altLang="en-US" sz="2400"/>
              <a:t>正则化</a:t>
            </a:r>
            <a:r>
              <a:rPr kumimoji="1" lang="en-US" altLang="zh-CN" sz="2400"/>
              <a:t>(</a:t>
            </a:r>
            <a:r>
              <a:rPr kumimoji="1" lang="zh-CN" altLang="en-US" sz="2400"/>
              <a:t>了解</a:t>
            </a:r>
            <a:r>
              <a:rPr kumimoji="1" lang="en-US" altLang="zh-CN" sz="2400"/>
              <a:t>)</a:t>
            </a:r>
            <a:endParaRPr kumimoji="1" lang="zh-CN" altLang="en-US" sz="2400"/>
          </a:p>
        </p:txBody>
      </p:sp>
    </p:spTree>
    <p:extLst>
      <p:ext uri="{BB962C8B-B14F-4D97-AF65-F5344CB8AC3E}">
        <p14:creationId xmlns:p14="http://schemas.microsoft.com/office/powerpoint/2010/main" val="14255273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195736" y="2492896"/>
            <a:ext cx="5186156" cy="560499"/>
          </a:xfrm>
          <a:prstGeom prst="rect">
            <a:avLst/>
          </a:prstGeom>
        </p:spPr>
      </p:pic>
      <p:sp>
        <p:nvSpPr>
          <p:cNvPr id="5" name="上箭头 4"/>
          <p:cNvSpPr/>
          <p:nvPr/>
        </p:nvSpPr>
        <p:spPr bwMode="auto">
          <a:xfrm>
            <a:off x="5906395" y="3284984"/>
            <a:ext cx="1475497" cy="1800200"/>
          </a:xfrm>
          <a:prstGeom prst="upArrow">
            <a:avLst/>
          </a:prstGeom>
          <a:noFill/>
          <a:ln>
            <a:noFill/>
          </a:ln>
        </p:spPr>
        <p:txBody>
          <a:bodyPr rtlCol="0" anchor="ctr"/>
          <a:lstStyle/>
          <a:p>
            <a:pPr marL="342900" indent="-342900" algn="ctr">
              <a:spcBef>
                <a:spcPct val="20000"/>
              </a:spcBef>
              <a:buFontTx/>
              <a:buChar char="•"/>
            </a:pPr>
            <a:endParaRPr kumimoji="1" lang="zh-CN" altLang="en-US" sz="3200" dirty="0" smtClean="0"/>
          </a:p>
        </p:txBody>
      </p:sp>
      <p:cxnSp>
        <p:nvCxnSpPr>
          <p:cNvPr id="7" name="直线箭头连接符 6"/>
          <p:cNvCxnSpPr/>
          <p:nvPr/>
        </p:nvCxnSpPr>
        <p:spPr>
          <a:xfrm flipH="1" flipV="1">
            <a:off x="5508894" y="3096314"/>
            <a:ext cx="795001" cy="161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flipV="1">
            <a:off x="6307273" y="2967864"/>
            <a:ext cx="429135" cy="1743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11375" y="4827414"/>
            <a:ext cx="2363852" cy="830997"/>
          </a:xfrm>
          <a:prstGeom prst="rect">
            <a:avLst/>
          </a:prstGeom>
          <a:noFill/>
        </p:spPr>
        <p:txBody>
          <a:bodyPr wrap="none" rtlCol="0">
            <a:spAutoFit/>
          </a:bodyPr>
          <a:lstStyle/>
          <a:p>
            <a:r>
              <a:rPr kumimoji="1" lang="zh-CN" altLang="en-US" sz="2400">
                <a:solidFill>
                  <a:srgbClr val="FF0000"/>
                </a:solidFill>
              </a:rPr>
              <a:t>尽量减小高次项</a:t>
            </a:r>
            <a:endParaRPr kumimoji="1" lang="en-US" altLang="zh-CN" sz="2400">
              <a:solidFill>
                <a:srgbClr val="FF0000"/>
              </a:solidFill>
            </a:endParaRPr>
          </a:p>
          <a:p>
            <a:r>
              <a:rPr kumimoji="1" lang="zh-CN" altLang="en-US" sz="2400">
                <a:solidFill>
                  <a:srgbClr val="FF0000"/>
                </a:solidFill>
              </a:rPr>
              <a:t>特征的影响</a:t>
            </a:r>
          </a:p>
        </p:txBody>
      </p:sp>
    </p:spTree>
    <p:extLst>
      <p:ext uri="{BB962C8B-B14F-4D97-AF65-F5344CB8AC3E}">
        <p14:creationId xmlns:p14="http://schemas.microsoft.com/office/powerpoint/2010/main" val="653651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79712" y="2636912"/>
            <a:ext cx="5955476" cy="1477328"/>
          </a:xfrm>
          <a:prstGeom prst="rect">
            <a:avLst/>
          </a:prstGeom>
        </p:spPr>
        <p:txBody>
          <a:bodyPr wrap="none">
            <a:spAutoFit/>
          </a:bodyPr>
          <a:lstStyle/>
          <a:p>
            <a:r>
              <a:rPr lang="zh-CN" altLang="en-US">
                <a:solidFill>
                  <a:srgbClr val="333333"/>
                </a:solidFill>
                <a:latin typeface="Arial" charset="0"/>
              </a:rPr>
              <a:t>作用</a:t>
            </a:r>
            <a:r>
              <a:rPr lang="zh-CN" altLang="en-US" b="0" i="0">
                <a:solidFill>
                  <a:srgbClr val="333333"/>
                </a:solidFill>
                <a:effectLst/>
                <a:latin typeface="Arial" charset="0"/>
              </a:rPr>
              <a:t>：可以</a:t>
            </a:r>
            <a:r>
              <a:rPr lang="zh-CN" altLang="en-US" b="0" i="0">
                <a:solidFill>
                  <a:srgbClr val="FF0000"/>
                </a:solidFill>
                <a:effectLst/>
                <a:latin typeface="Arial" charset="0"/>
              </a:rPr>
              <a:t>使得</a:t>
            </a:r>
            <a:r>
              <a:rPr lang="en-US" altLang="zh-CN" b="0" i="0">
                <a:solidFill>
                  <a:srgbClr val="FF0000"/>
                </a:solidFill>
                <a:effectLst/>
                <a:latin typeface="Arial" charset="0"/>
              </a:rPr>
              <a:t>W</a:t>
            </a:r>
            <a:r>
              <a:rPr lang="zh-CN" altLang="en-US" b="0" i="0">
                <a:solidFill>
                  <a:srgbClr val="FF0000"/>
                </a:solidFill>
                <a:effectLst/>
                <a:latin typeface="Arial" charset="0"/>
              </a:rPr>
              <a:t>的每个元素都很小，都接近于</a:t>
            </a:r>
            <a:r>
              <a:rPr lang="en-US" altLang="zh-CN" b="0" i="0">
                <a:solidFill>
                  <a:srgbClr val="FF0000"/>
                </a:solidFill>
                <a:effectLst/>
                <a:latin typeface="Arial" charset="0"/>
              </a:rPr>
              <a:t>0</a:t>
            </a:r>
          </a:p>
          <a:p>
            <a:endParaRPr lang="en-US" altLang="zh-CN">
              <a:solidFill>
                <a:srgbClr val="FF0000"/>
              </a:solidFill>
              <a:latin typeface="Arial" charset="0"/>
            </a:endParaRPr>
          </a:p>
          <a:p>
            <a:endParaRPr lang="en-US" altLang="zh-CN">
              <a:solidFill>
                <a:srgbClr val="FF0000"/>
              </a:solidFill>
              <a:latin typeface="Arial" charset="0"/>
            </a:endParaRPr>
          </a:p>
          <a:p>
            <a:r>
              <a:rPr lang="zh-CN" altLang="en-US">
                <a:latin typeface="Arial" charset="0"/>
              </a:rPr>
              <a:t>优点：</a:t>
            </a:r>
            <a:r>
              <a:rPr lang="zh-CN" altLang="en-US"/>
              <a:t>越小的参数说明模型越简单，越简单的模型则越不</a:t>
            </a:r>
            <a:endParaRPr lang="en-US" altLang="zh-CN"/>
          </a:p>
          <a:p>
            <a:r>
              <a:rPr lang="zh-CN" altLang="en-US"/>
              <a:t>容易产生过拟合现象</a:t>
            </a:r>
          </a:p>
        </p:txBody>
      </p:sp>
      <p:sp>
        <p:nvSpPr>
          <p:cNvPr id="6" name="文本框 5"/>
          <p:cNvSpPr txBox="1"/>
          <p:nvPr/>
        </p:nvSpPr>
        <p:spPr>
          <a:xfrm>
            <a:off x="3779912" y="836712"/>
            <a:ext cx="1797287" cy="584775"/>
          </a:xfrm>
          <a:prstGeom prst="rect">
            <a:avLst/>
          </a:prstGeom>
          <a:noFill/>
        </p:spPr>
        <p:txBody>
          <a:bodyPr wrap="none" rtlCol="0">
            <a:spAutoFit/>
          </a:bodyPr>
          <a:lstStyle/>
          <a:p>
            <a:r>
              <a:rPr kumimoji="1" lang="en-US" altLang="zh-CN" sz="3200">
                <a:solidFill>
                  <a:srgbClr val="7030A0"/>
                </a:solidFill>
              </a:rPr>
              <a:t>L2</a:t>
            </a:r>
            <a:r>
              <a:rPr kumimoji="1" lang="zh-CN" altLang="en-US" sz="3200">
                <a:solidFill>
                  <a:srgbClr val="7030A0"/>
                </a:solidFill>
              </a:rPr>
              <a:t>正则化</a:t>
            </a:r>
          </a:p>
        </p:txBody>
      </p:sp>
    </p:spTree>
    <p:extLst>
      <p:ext uri="{BB962C8B-B14F-4D97-AF65-F5344CB8AC3E}">
        <p14:creationId xmlns:p14="http://schemas.microsoft.com/office/powerpoint/2010/main" val="6515133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51720" y="836712"/>
            <a:ext cx="5341462" cy="584775"/>
          </a:xfrm>
          <a:prstGeom prst="rect">
            <a:avLst/>
          </a:prstGeom>
          <a:noFill/>
        </p:spPr>
        <p:txBody>
          <a:bodyPr wrap="none" rtlCol="0">
            <a:spAutoFit/>
          </a:bodyPr>
          <a:lstStyle/>
          <a:p>
            <a:r>
              <a:rPr kumimoji="1" lang="zh-CN" altLang="en-US" sz="3200">
                <a:solidFill>
                  <a:srgbClr val="7030A0"/>
                </a:solidFill>
              </a:rPr>
              <a:t>带有正则化的线性回归</a:t>
            </a:r>
            <a:r>
              <a:rPr kumimoji="1" lang="en-US" altLang="zh-CN" sz="3200">
                <a:solidFill>
                  <a:srgbClr val="7030A0"/>
                </a:solidFill>
              </a:rPr>
              <a:t>-Ridge</a:t>
            </a:r>
            <a:endParaRPr kumimoji="1" lang="zh-CN" altLang="en-US" sz="3200">
              <a:solidFill>
                <a:srgbClr val="7030A0"/>
              </a:solidFill>
            </a:endParaRPr>
          </a:p>
        </p:txBody>
      </p:sp>
      <p:sp>
        <p:nvSpPr>
          <p:cNvPr id="3" name="文本框 2"/>
          <p:cNvSpPr txBox="1"/>
          <p:nvPr/>
        </p:nvSpPr>
        <p:spPr>
          <a:xfrm>
            <a:off x="2627784" y="3212976"/>
            <a:ext cx="3881960" cy="461665"/>
          </a:xfrm>
          <a:prstGeom prst="rect">
            <a:avLst/>
          </a:prstGeom>
          <a:noFill/>
        </p:spPr>
        <p:txBody>
          <a:bodyPr wrap="none" rtlCol="0">
            <a:spAutoFit/>
          </a:bodyPr>
          <a:lstStyle/>
          <a:p>
            <a:pPr marL="285750" indent="-285750">
              <a:buFont typeface="Arial" charset="0"/>
              <a:buChar char="•"/>
            </a:pPr>
            <a:r>
              <a:rPr lang="en-US" altLang="zh-CN" sz="2400"/>
              <a:t>sklearn.linear_model.</a:t>
            </a:r>
            <a:r>
              <a:rPr lang="en-US" altLang="zh-CN" sz="2400">
                <a:solidFill>
                  <a:srgbClr val="FF0000"/>
                </a:solidFill>
              </a:rPr>
              <a:t>Ridge</a:t>
            </a:r>
            <a:endParaRPr kumimoji="1" lang="zh-CN" altLang="en-US" sz="2400">
              <a:solidFill>
                <a:srgbClr val="FF0000"/>
              </a:solidFill>
            </a:endParaRPr>
          </a:p>
        </p:txBody>
      </p:sp>
    </p:spTree>
    <p:extLst>
      <p:ext uri="{BB962C8B-B14F-4D97-AF65-F5344CB8AC3E}">
        <p14:creationId xmlns:p14="http://schemas.microsoft.com/office/powerpoint/2010/main" val="15027202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39953" y="836712"/>
            <a:ext cx="1080120" cy="523220"/>
          </a:xfrm>
          <a:prstGeom prst="rect">
            <a:avLst/>
          </a:prstGeom>
          <a:noFill/>
        </p:spPr>
        <p:txBody>
          <a:bodyPr wrap="square" rtlCol="0">
            <a:spAutoFit/>
          </a:bodyPr>
          <a:lstStyle/>
          <a:p>
            <a:r>
              <a:rPr lang="en-US" altLang="zh-CN" sz="2800">
                <a:solidFill>
                  <a:schemeClr val="accent6">
                    <a:lumMod val="75000"/>
                  </a:schemeClr>
                </a:solidFill>
              </a:rPr>
              <a:t>Ridge</a:t>
            </a:r>
            <a:endParaRPr kumimoji="1" lang="zh-CN" altLang="en-US" sz="2800">
              <a:solidFill>
                <a:schemeClr val="accent6">
                  <a:lumMod val="75000"/>
                </a:schemeClr>
              </a:solidFill>
            </a:endParaRPr>
          </a:p>
        </p:txBody>
      </p:sp>
      <p:sp>
        <p:nvSpPr>
          <p:cNvPr id="3" name="文本框 2"/>
          <p:cNvSpPr txBox="1"/>
          <p:nvPr/>
        </p:nvSpPr>
        <p:spPr>
          <a:xfrm>
            <a:off x="2195736" y="2348880"/>
            <a:ext cx="5315045" cy="2215991"/>
          </a:xfrm>
          <a:prstGeom prst="rect">
            <a:avLst/>
          </a:prstGeom>
          <a:noFill/>
        </p:spPr>
        <p:txBody>
          <a:bodyPr wrap="none" rtlCol="0">
            <a:spAutoFit/>
          </a:bodyPr>
          <a:lstStyle/>
          <a:p>
            <a:pPr marL="285750" indent="-285750">
              <a:buFont typeface="Arial" charset="0"/>
              <a:buChar char="•"/>
            </a:pPr>
            <a:r>
              <a:rPr lang="nl-NL" altLang="zh-CN" sz="2400"/>
              <a:t>sklearn.linear_model.Ridge(</a:t>
            </a:r>
            <a:r>
              <a:rPr lang="nl-NL" altLang="zh-CN" sz="2400" i="1"/>
              <a:t>alpha=1.0</a:t>
            </a:r>
            <a:r>
              <a:rPr lang="nl-NL" altLang="zh-CN" sz="2400"/>
              <a:t>)</a:t>
            </a:r>
          </a:p>
          <a:p>
            <a:pPr marL="742950" lvl="1" indent="-285750">
              <a:buFont typeface="Arial" charset="0"/>
              <a:buChar char="•"/>
            </a:pPr>
            <a:r>
              <a:rPr lang="zh-CN" altLang="en-US" sz="2400"/>
              <a:t>具有</a:t>
            </a:r>
            <a:r>
              <a:rPr lang="en-US" altLang="zh-CN" sz="2400"/>
              <a:t>l2</a:t>
            </a:r>
            <a:r>
              <a:rPr lang="zh-CN" altLang="en-US" sz="2400"/>
              <a:t>正则化的线性最小二乘法</a:t>
            </a:r>
            <a:endParaRPr lang="en-US" altLang="zh-CN" sz="2400"/>
          </a:p>
          <a:p>
            <a:pPr marL="742950" lvl="1" indent="-285750">
              <a:buFont typeface="Arial" charset="0"/>
              <a:buChar char="•"/>
            </a:pPr>
            <a:endParaRPr kumimoji="1" lang="en-US" altLang="zh-CN" sz="2400"/>
          </a:p>
          <a:p>
            <a:pPr marL="742950" lvl="1" indent="-285750">
              <a:buFont typeface="Arial" charset="0"/>
              <a:buChar char="•"/>
            </a:pPr>
            <a:r>
              <a:rPr kumimoji="1" lang="en-US" altLang="zh-CN" sz="2400"/>
              <a:t>alpha:</a:t>
            </a:r>
            <a:r>
              <a:rPr kumimoji="1" lang="zh-CN" altLang="en-US" sz="2400"/>
              <a:t>正则化力度</a:t>
            </a:r>
            <a:endParaRPr kumimoji="1" lang="en-US" altLang="zh-CN" sz="2400"/>
          </a:p>
          <a:p>
            <a:pPr marL="742950" lvl="1" indent="-285750">
              <a:buFont typeface="Arial" charset="0"/>
              <a:buChar char="•"/>
            </a:pPr>
            <a:r>
              <a:rPr lang="en-US" altLang="zh-CN" sz="2400"/>
              <a:t>coef_:</a:t>
            </a:r>
            <a:r>
              <a:rPr lang="zh-CN" altLang="en-US" sz="2400"/>
              <a:t>回归系数</a:t>
            </a:r>
            <a:endParaRPr lang="en-US" altLang="zh-CN" sz="2400"/>
          </a:p>
          <a:p>
            <a:pPr marL="742950" lvl="1" indent="-285750">
              <a:buFont typeface="Arial" charset="0"/>
              <a:buChar char="•"/>
            </a:pPr>
            <a:endParaRPr lang="en-US" altLang="zh-CN"/>
          </a:p>
        </p:txBody>
      </p:sp>
    </p:spTree>
    <p:extLst>
      <p:ext uri="{BB962C8B-B14F-4D97-AF65-F5344CB8AC3E}">
        <p14:creationId xmlns:p14="http://schemas.microsoft.com/office/powerpoint/2010/main" val="18112673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7744" y="2924944"/>
            <a:ext cx="5724644" cy="461665"/>
          </a:xfrm>
          <a:prstGeom prst="rect">
            <a:avLst/>
          </a:prstGeom>
          <a:noFill/>
        </p:spPr>
        <p:txBody>
          <a:bodyPr wrap="none" rtlCol="0">
            <a:spAutoFit/>
          </a:bodyPr>
          <a:lstStyle/>
          <a:p>
            <a:r>
              <a:rPr kumimoji="1" lang="zh-CN" altLang="en-US" sz="2400">
                <a:solidFill>
                  <a:srgbClr val="0070C0"/>
                </a:solidFill>
              </a:rPr>
              <a:t>观察正则化程度的变化，对结果的影响？</a:t>
            </a:r>
          </a:p>
        </p:txBody>
      </p:sp>
    </p:spTree>
    <p:extLst>
      <p:ext uri="{BB962C8B-B14F-4D97-AF65-F5344CB8AC3E}">
        <p14:creationId xmlns:p14="http://schemas.microsoft.com/office/powerpoint/2010/main" val="13889997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43608" y="620688"/>
            <a:ext cx="7059025" cy="5464450"/>
          </a:xfrm>
          <a:prstGeom prst="rect">
            <a:avLst/>
          </a:prstGeom>
        </p:spPr>
      </p:pic>
    </p:spTree>
    <p:extLst>
      <p:ext uri="{BB962C8B-B14F-4D97-AF65-F5344CB8AC3E}">
        <p14:creationId xmlns:p14="http://schemas.microsoft.com/office/powerpoint/2010/main" val="177158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3808" y="2924944"/>
            <a:ext cx="3775393" cy="523220"/>
          </a:xfrm>
          <a:prstGeom prst="rect">
            <a:avLst/>
          </a:prstGeom>
          <a:noFill/>
        </p:spPr>
        <p:txBody>
          <a:bodyPr wrap="none" rtlCol="0">
            <a:spAutoFit/>
          </a:bodyPr>
          <a:lstStyle/>
          <a:p>
            <a:r>
              <a:rPr kumimoji="1" lang="zh-CN" altLang="en-US" sz="2800">
                <a:solidFill>
                  <a:schemeClr val="accent2"/>
                </a:solidFill>
              </a:rPr>
              <a:t>回忆回归问题的判定？</a:t>
            </a:r>
          </a:p>
        </p:txBody>
      </p:sp>
    </p:spTree>
    <p:extLst>
      <p:ext uri="{BB962C8B-B14F-4D97-AF65-F5344CB8AC3E}">
        <p14:creationId xmlns:p14="http://schemas.microsoft.com/office/powerpoint/2010/main" val="1819719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1680" y="836712"/>
            <a:ext cx="6156622" cy="523220"/>
          </a:xfrm>
          <a:prstGeom prst="rect">
            <a:avLst/>
          </a:prstGeom>
          <a:noFill/>
        </p:spPr>
        <p:txBody>
          <a:bodyPr wrap="none" rtlCol="0">
            <a:spAutoFit/>
          </a:bodyPr>
          <a:lstStyle/>
          <a:p>
            <a:r>
              <a:rPr kumimoji="1" lang="zh-CN" altLang="en-US" sz="2800">
                <a:solidFill>
                  <a:schemeClr val="accent6">
                    <a:lumMod val="75000"/>
                  </a:schemeClr>
                </a:solidFill>
              </a:rPr>
              <a:t>线性回归</a:t>
            </a:r>
            <a:r>
              <a:rPr kumimoji="1" lang="en-US" altLang="zh-CN" sz="2800">
                <a:solidFill>
                  <a:schemeClr val="accent6">
                    <a:lumMod val="75000"/>
                  </a:schemeClr>
                </a:solidFill>
              </a:rPr>
              <a:t> </a:t>
            </a:r>
            <a:r>
              <a:rPr lang="en-US" altLang="zh-CN" sz="2800">
                <a:solidFill>
                  <a:schemeClr val="accent6">
                    <a:lumMod val="75000"/>
                  </a:schemeClr>
                </a:solidFill>
              </a:rPr>
              <a:t>LinearRegression</a:t>
            </a:r>
            <a:r>
              <a:rPr lang="zh-CN" altLang="en-US" sz="2800">
                <a:solidFill>
                  <a:schemeClr val="accent6">
                    <a:lumMod val="75000"/>
                  </a:schemeClr>
                </a:solidFill>
              </a:rPr>
              <a:t>与</a:t>
            </a:r>
            <a:r>
              <a:rPr lang="en-US" altLang="zh-CN" sz="2800">
                <a:solidFill>
                  <a:schemeClr val="accent6">
                    <a:lumMod val="75000"/>
                  </a:schemeClr>
                </a:solidFill>
              </a:rPr>
              <a:t>Ridge</a:t>
            </a:r>
            <a:r>
              <a:rPr lang="zh-CN" altLang="en-US" sz="2800">
                <a:solidFill>
                  <a:schemeClr val="accent6">
                    <a:lumMod val="75000"/>
                  </a:schemeClr>
                </a:solidFill>
              </a:rPr>
              <a:t>对比</a:t>
            </a:r>
            <a:endParaRPr lang="en-US" altLang="zh-CN" sz="2800">
              <a:solidFill>
                <a:schemeClr val="accent6">
                  <a:lumMod val="75000"/>
                </a:schemeClr>
              </a:solidFill>
            </a:endParaRPr>
          </a:p>
        </p:txBody>
      </p:sp>
      <p:sp>
        <p:nvSpPr>
          <p:cNvPr id="3" name="文本框 2"/>
          <p:cNvSpPr txBox="1"/>
          <p:nvPr/>
        </p:nvSpPr>
        <p:spPr>
          <a:xfrm>
            <a:off x="1691680" y="2924944"/>
            <a:ext cx="6936514" cy="923330"/>
          </a:xfrm>
          <a:prstGeom prst="rect">
            <a:avLst/>
          </a:prstGeom>
          <a:noFill/>
        </p:spPr>
        <p:txBody>
          <a:bodyPr wrap="none" rtlCol="0">
            <a:spAutoFit/>
          </a:bodyPr>
          <a:lstStyle/>
          <a:p>
            <a:pPr marL="285750" indent="-285750">
              <a:buFont typeface="Arial" charset="0"/>
              <a:buChar char="•"/>
            </a:pPr>
            <a:r>
              <a:rPr lang="zh-CN" altLang="en-US"/>
              <a:t>岭回归：回归得到的</a:t>
            </a:r>
            <a:r>
              <a:rPr lang="zh-CN" altLang="en-US">
                <a:solidFill>
                  <a:srgbClr val="FF0000"/>
                </a:solidFill>
              </a:rPr>
              <a:t>回归系数更符合实际，更可靠</a:t>
            </a:r>
            <a:r>
              <a:rPr lang="zh-CN" altLang="en-US"/>
              <a:t>。另外，能让</a:t>
            </a:r>
            <a:endParaRPr lang="en-US" altLang="zh-CN"/>
          </a:p>
          <a:p>
            <a:r>
              <a:rPr lang="zh-CN" altLang="en-US"/>
              <a:t>估计参数的波动范围变小，变的更稳定。在存在病态数据偏多的研</a:t>
            </a:r>
            <a:endParaRPr lang="en-US" altLang="zh-CN"/>
          </a:p>
          <a:p>
            <a:r>
              <a:rPr lang="zh-CN" altLang="en-US"/>
              <a:t>究中有较大的实用价值。</a:t>
            </a:r>
            <a:endParaRPr kumimoji="1" lang="zh-CN" altLang="en-US"/>
          </a:p>
        </p:txBody>
      </p:sp>
    </p:spTree>
    <p:extLst>
      <p:ext uri="{BB962C8B-B14F-4D97-AF65-F5344CB8AC3E}">
        <p14:creationId xmlns:p14="http://schemas.microsoft.com/office/powerpoint/2010/main" val="2351203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1760" y="2780928"/>
            <a:ext cx="4445448" cy="707886"/>
          </a:xfrm>
          <a:prstGeom prst="rect">
            <a:avLst/>
          </a:prstGeom>
        </p:spPr>
        <p:txBody>
          <a:bodyPr wrap="none">
            <a:spAutoFit/>
          </a:bodyPr>
          <a:lstStyle/>
          <a:p>
            <a:r>
              <a:rPr kumimoji="1" lang="zh-CN" altLang="en-US" sz="4000">
                <a:solidFill>
                  <a:srgbClr val="0070C0"/>
                </a:solidFill>
              </a:rPr>
              <a:t>分类算法</a:t>
            </a:r>
            <a:r>
              <a:rPr kumimoji="1" lang="en-US" altLang="zh-CN" sz="4000">
                <a:solidFill>
                  <a:srgbClr val="0070C0"/>
                </a:solidFill>
              </a:rPr>
              <a:t>-</a:t>
            </a:r>
            <a:r>
              <a:rPr kumimoji="1" lang="zh-CN" altLang="en-US" sz="4000">
                <a:solidFill>
                  <a:srgbClr val="0070C0"/>
                </a:solidFill>
              </a:rPr>
              <a:t>逻辑回归</a:t>
            </a:r>
            <a:endParaRPr kumimoji="1" lang="en-US" altLang="zh-CN" sz="4000">
              <a:solidFill>
                <a:srgbClr val="0070C0"/>
              </a:solidFill>
            </a:endParaRPr>
          </a:p>
        </p:txBody>
      </p:sp>
    </p:spTree>
    <p:extLst>
      <p:ext uri="{BB962C8B-B14F-4D97-AF65-F5344CB8AC3E}">
        <p14:creationId xmlns:p14="http://schemas.microsoft.com/office/powerpoint/2010/main" val="9904334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31640" y="1412776"/>
            <a:ext cx="6715596" cy="4189353"/>
          </a:xfrm>
          <a:prstGeom prst="rect">
            <a:avLst/>
          </a:prstGeom>
        </p:spPr>
      </p:pic>
    </p:spTree>
    <p:extLst>
      <p:ext uri="{BB962C8B-B14F-4D97-AF65-F5344CB8AC3E}">
        <p14:creationId xmlns:p14="http://schemas.microsoft.com/office/powerpoint/2010/main" val="10698176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3728" y="2060848"/>
            <a:ext cx="5544616" cy="2677656"/>
          </a:xfrm>
          <a:prstGeom prst="rect">
            <a:avLst/>
          </a:prstGeom>
        </p:spPr>
        <p:txBody>
          <a:bodyPr wrap="square">
            <a:spAutoFit/>
          </a:bodyPr>
          <a:lstStyle/>
          <a:p>
            <a:pPr marL="342900" indent="-342900" latinLnBrk="1">
              <a:buFont typeface="Arial" charset="0"/>
              <a:buChar char="•"/>
            </a:pPr>
            <a:r>
              <a:rPr kumimoji="1" lang="zh-CN" altLang="en-US" sz="2400"/>
              <a:t>广告点击率</a:t>
            </a:r>
            <a:endParaRPr kumimoji="1" lang="en-US" altLang="zh-CN" sz="2400"/>
          </a:p>
          <a:p>
            <a:pPr marL="342900" indent="-342900" latinLnBrk="1">
              <a:buFont typeface="Arial" charset="0"/>
              <a:buChar char="•"/>
            </a:pPr>
            <a:endParaRPr kumimoji="1" lang="en-US" altLang="zh-CN" sz="2400"/>
          </a:p>
          <a:p>
            <a:pPr marL="342900" indent="-342900" latinLnBrk="1">
              <a:buFont typeface="Arial" charset="0"/>
              <a:buChar char="•"/>
            </a:pPr>
            <a:r>
              <a:rPr kumimoji="1" lang="zh-CN" altLang="en-US" sz="2400"/>
              <a:t>判断用户的性别</a:t>
            </a:r>
            <a:endParaRPr kumimoji="1" lang="en-US" altLang="zh-CN" sz="2400"/>
          </a:p>
          <a:p>
            <a:pPr marL="342900" indent="-342900" latinLnBrk="1">
              <a:buFont typeface="Arial" charset="0"/>
              <a:buChar char="•"/>
            </a:pPr>
            <a:endParaRPr kumimoji="1" lang="zh-CN" altLang="en-US" sz="2400"/>
          </a:p>
          <a:p>
            <a:pPr marL="342900" indent="-342900" latinLnBrk="1">
              <a:buFont typeface="Arial" charset="0"/>
              <a:buChar char="•"/>
            </a:pPr>
            <a:r>
              <a:rPr kumimoji="1" lang="zh-CN" altLang="en-US" sz="2400"/>
              <a:t>预测用户是否会购买给定的商品类</a:t>
            </a:r>
            <a:endParaRPr kumimoji="1" lang="en-US" altLang="zh-CN" sz="2400"/>
          </a:p>
          <a:p>
            <a:pPr marL="342900" indent="-342900" latinLnBrk="1">
              <a:buFont typeface="Arial" charset="0"/>
              <a:buChar char="•"/>
            </a:pPr>
            <a:endParaRPr kumimoji="1" lang="zh-CN" altLang="en-US" sz="2400"/>
          </a:p>
          <a:p>
            <a:pPr marL="342900" indent="-342900" latinLnBrk="1">
              <a:buFont typeface="Arial" charset="0"/>
              <a:buChar char="•"/>
            </a:pPr>
            <a:r>
              <a:rPr kumimoji="1" lang="zh-CN" altLang="en-US" sz="2400"/>
              <a:t>判断一条评论是正面的还是负面的</a:t>
            </a:r>
          </a:p>
        </p:txBody>
      </p:sp>
    </p:spTree>
    <p:extLst>
      <p:ext uri="{BB962C8B-B14F-4D97-AF65-F5344CB8AC3E}">
        <p14:creationId xmlns:p14="http://schemas.microsoft.com/office/powerpoint/2010/main" val="16928399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3648" y="2924944"/>
            <a:ext cx="7109639" cy="646331"/>
          </a:xfrm>
          <a:prstGeom prst="rect">
            <a:avLst/>
          </a:prstGeom>
          <a:noFill/>
        </p:spPr>
        <p:txBody>
          <a:bodyPr wrap="none" rtlCol="0">
            <a:spAutoFit/>
          </a:bodyPr>
          <a:lstStyle/>
          <a:p>
            <a:r>
              <a:rPr kumimoji="1" lang="zh-CN" altLang="en-US" sz="3600">
                <a:solidFill>
                  <a:srgbClr val="0070C0"/>
                </a:solidFill>
              </a:rPr>
              <a:t>逻辑回归是解决二分类问题的利器</a:t>
            </a:r>
          </a:p>
        </p:txBody>
      </p:sp>
    </p:spTree>
    <p:extLst>
      <p:ext uri="{BB962C8B-B14F-4D97-AF65-F5344CB8AC3E}">
        <p14:creationId xmlns:p14="http://schemas.microsoft.com/office/powerpoint/2010/main" val="16977346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627784" y="2996952"/>
                <a:ext cx="5184576" cy="1015663"/>
              </a:xfrm>
              <a:prstGeom prst="rect">
                <a:avLst/>
              </a:prstGeom>
            </p:spPr>
            <p:txBody>
              <a:bodyPr wrap="square">
                <a:spAutoFit/>
              </a:bodyPr>
              <a:lstStyle/>
              <a:p>
                <a:r>
                  <a:rPr kumimoji="1" lang="zh-CN" altLang="en-US" sz="2000"/>
                  <a:t>输入：</a:t>
                </a:r>
                <a14:m>
                  <m:oMath xmlns:m="http://schemas.openxmlformats.org/officeDocument/2006/math">
                    <m:r>
                      <a:rPr kumimoji="1" lang="en-US" altLang="zh-CN" sz="2000" i="1">
                        <a:latin typeface="Cambria Math" charset="0"/>
                      </a:rPr>
                      <m:t>h</m:t>
                    </m:r>
                    <m:d>
                      <m:dPr>
                        <m:ctrlPr>
                          <a:rPr kumimoji="1" lang="en-US" altLang="zh-CN" sz="2000" i="1">
                            <a:latin typeface="Cambria Math" charset="0"/>
                          </a:rPr>
                        </m:ctrlPr>
                      </m:dPr>
                      <m:e>
                        <m:r>
                          <a:rPr kumimoji="1" lang="en-US" altLang="zh-CN" sz="2000" i="1">
                            <a:latin typeface="Cambria Math" charset="0"/>
                          </a:rPr>
                          <m:t>𝑤</m:t>
                        </m:r>
                      </m:e>
                    </m:d>
                    <m:r>
                      <a:rPr kumimoji="1" lang="en-US" altLang="zh-CN" sz="2000" i="1">
                        <a:latin typeface="Cambria Math" charset="0"/>
                        <a:ea typeface="Cambria Math" charset="0"/>
                        <a:cs typeface="Cambria Math" charset="0"/>
                      </a:rPr>
                      <m:t>= </m:t>
                    </m:r>
                    <m:sSub>
                      <m:sSubPr>
                        <m:ctrlPr>
                          <a:rPr kumimoji="1" lang="mr-IN"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0</m:t>
                        </m:r>
                      </m:sub>
                    </m:sSub>
                    <m:r>
                      <a:rPr kumimoji="1" lang="en-US" altLang="zh-CN" sz="2000" i="1">
                        <a:latin typeface="Cambria Math" charset="0"/>
                      </a:rPr>
                      <m:t>+</m:t>
                    </m:r>
                    <m:sSub>
                      <m:sSubPr>
                        <m:ctrlPr>
                          <a:rPr kumimoji="1" lang="mr-IN" altLang="zh-CN" sz="2000" i="1">
                            <a:latin typeface="Cambria Math" charset="0"/>
                          </a:rPr>
                        </m:ctrlPr>
                      </m:sSubPr>
                      <m:e>
                        <m:sSub>
                          <m:sSubPr>
                            <m:ctrlPr>
                              <a:rPr kumimoji="1" lang="mr-IN"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1</m:t>
                            </m:r>
                          </m:sub>
                        </m:sSub>
                        <m:r>
                          <a:rPr kumimoji="1" lang="en-US" altLang="zh-CN" sz="2000" i="1">
                            <a:latin typeface="Cambria Math" charset="0"/>
                          </a:rPr>
                          <m:t>𝑥</m:t>
                        </m:r>
                      </m:e>
                      <m:sub>
                        <m:r>
                          <a:rPr kumimoji="1" lang="en-US" altLang="zh-CN" sz="2000" i="1">
                            <a:latin typeface="Cambria Math" charset="0"/>
                          </a:rPr>
                          <m:t>1</m:t>
                        </m:r>
                      </m:sub>
                    </m:sSub>
                    <m:r>
                      <a:rPr kumimoji="1" lang="en-US" altLang="zh-CN" sz="2000" i="1">
                        <a:latin typeface="Cambria Math" charset="0"/>
                      </a:rPr>
                      <m:t>+</m:t>
                    </m:r>
                    <m:sSub>
                      <m:sSubPr>
                        <m:ctrlPr>
                          <a:rPr kumimoji="1" lang="mr-IN"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2</m:t>
                        </m:r>
                      </m:sub>
                    </m:sSub>
                    <m:sSub>
                      <m:sSubPr>
                        <m:ctrlPr>
                          <a:rPr kumimoji="1" lang="mr-IN" altLang="zh-CN" sz="2000" i="1">
                            <a:latin typeface="Cambria Math" charset="0"/>
                          </a:rPr>
                        </m:ctrlPr>
                      </m:sSubPr>
                      <m:e>
                        <m:r>
                          <a:rPr kumimoji="1" lang="en-US" altLang="zh-CN" sz="2000" i="1">
                            <a:latin typeface="Cambria Math" charset="0"/>
                          </a:rPr>
                          <m:t>𝑥</m:t>
                        </m:r>
                      </m:e>
                      <m:sub>
                        <m:r>
                          <a:rPr kumimoji="1" lang="en-US" altLang="zh-CN" sz="2000" i="1">
                            <a:latin typeface="Cambria Math" charset="0"/>
                          </a:rPr>
                          <m:t>2</m:t>
                        </m:r>
                      </m:sub>
                    </m:sSub>
                    <m:r>
                      <a:rPr kumimoji="1" lang="en-US" altLang="zh-CN" sz="2000">
                        <a:latin typeface="Cambria Math" charset="0"/>
                      </a:rPr>
                      <m:t>+…</m:t>
                    </m:r>
                  </m:oMath>
                </a14:m>
                <a:endParaRPr kumimoji="1" lang="en-US" altLang="zh-CN" sz="2000"/>
              </a:p>
              <a:p>
                <a:r>
                  <a:rPr kumimoji="1" lang="en-US" altLang="zh-CN" sz="2000"/>
                  <a:t>		=</a:t>
                </a:r>
                <a:r>
                  <a:rPr kumimoji="1" lang="zh-CN" altLang="en-US" sz="2000"/>
                  <a:t> </a:t>
                </a:r>
                <a14:m>
                  <m:oMath xmlns:m="http://schemas.openxmlformats.org/officeDocument/2006/math">
                    <m:sSup>
                      <m:sSupPr>
                        <m:ctrlPr>
                          <a:rPr kumimoji="1" lang="is-IS" altLang="zh-CN" sz="2000" i="1">
                            <a:latin typeface="Cambria Math" charset="0"/>
                          </a:rPr>
                        </m:ctrlPr>
                      </m:sSupPr>
                      <m:e>
                        <m:r>
                          <a:rPr kumimoji="1" lang="en-US" altLang="zh-CN" sz="2000" i="1">
                            <a:latin typeface="Cambria Math" charset="0"/>
                          </a:rPr>
                          <m:t>𝑤</m:t>
                        </m:r>
                      </m:e>
                      <m:sup>
                        <m:r>
                          <a:rPr kumimoji="1" lang="en-US" altLang="zh-CN" sz="2000" i="1">
                            <a:latin typeface="Cambria Math" charset="0"/>
                          </a:rPr>
                          <m:t>𝑇</m:t>
                        </m:r>
                      </m:sup>
                    </m:sSup>
                    <m:r>
                      <a:rPr kumimoji="1" lang="en-US" altLang="zh-CN" sz="2000" i="1">
                        <a:latin typeface="Cambria Math" charset="0"/>
                      </a:rPr>
                      <m:t>𝑥</m:t>
                    </m:r>
                  </m:oMath>
                </a14:m>
                <a:endParaRPr kumimoji="1" lang="en-US" altLang="zh-CN" sz="2000"/>
              </a:p>
              <a:p>
                <a:r>
                  <a:rPr kumimoji="1" lang="zh-CN" altLang="en-US" sz="2000"/>
                  <a:t>（单个样本）</a:t>
                </a:r>
                <a:endParaRPr kumimoji="1" lang="en-US" altLang="zh-CN" sz="2000"/>
              </a:p>
            </p:txBody>
          </p:sp>
        </mc:Choice>
        <mc:Fallback xmlns="">
          <p:sp>
            <p:nvSpPr>
              <p:cNvPr id="2" name="矩形 1"/>
              <p:cNvSpPr>
                <a:spLocks noRot="1" noChangeAspect="1" noMove="1" noResize="1" noEditPoints="1" noAdjustHandles="1" noChangeArrowheads="1" noChangeShapeType="1" noTextEdit="1"/>
              </p:cNvSpPr>
              <p:nvPr/>
            </p:nvSpPr>
            <p:spPr>
              <a:xfrm>
                <a:off x="2627784" y="2996952"/>
                <a:ext cx="5184576" cy="1015663"/>
              </a:xfrm>
              <a:prstGeom prst="rect">
                <a:avLst/>
              </a:prstGeom>
              <a:blipFill rotWithShape="0">
                <a:blip r:embed="rId2"/>
                <a:stretch>
                  <a:fillRect l="-1175" t="-39157" b="-8434"/>
                </a:stretch>
              </a:blipFill>
            </p:spPr>
            <p:txBody>
              <a:bodyPr/>
              <a:lstStyle/>
              <a:p>
                <a:r>
                  <a:rPr lang="zh-CN" altLang="en-US">
                    <a:noFill/>
                  </a:rPr>
                  <a:t> </a:t>
                </a:r>
              </a:p>
            </p:txBody>
          </p:sp>
        </mc:Fallback>
      </mc:AlternateContent>
      <p:sp>
        <p:nvSpPr>
          <p:cNvPr id="3" name="文本框 2"/>
          <p:cNvSpPr txBox="1"/>
          <p:nvPr/>
        </p:nvSpPr>
        <p:spPr>
          <a:xfrm>
            <a:off x="3635896" y="764704"/>
            <a:ext cx="1826141" cy="584775"/>
          </a:xfrm>
          <a:prstGeom prst="rect">
            <a:avLst/>
          </a:prstGeom>
          <a:noFill/>
        </p:spPr>
        <p:txBody>
          <a:bodyPr wrap="none" rtlCol="0">
            <a:spAutoFit/>
          </a:bodyPr>
          <a:lstStyle/>
          <a:p>
            <a:r>
              <a:rPr kumimoji="1" lang="zh-CN" altLang="en-US" sz="3200">
                <a:solidFill>
                  <a:srgbClr val="7030A0"/>
                </a:solidFill>
              </a:rPr>
              <a:t>逻辑回归</a:t>
            </a:r>
            <a:endParaRPr kumimoji="1" lang="en-US" altLang="zh-CN" sz="3200">
              <a:solidFill>
                <a:srgbClr val="7030A0"/>
              </a:solidFill>
            </a:endParaRPr>
          </a:p>
        </p:txBody>
      </p:sp>
    </p:spTree>
    <p:extLst>
      <p:ext uri="{BB962C8B-B14F-4D97-AF65-F5344CB8AC3E}">
        <p14:creationId xmlns:p14="http://schemas.microsoft.com/office/powerpoint/2010/main" val="2104566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07904" y="836712"/>
            <a:ext cx="2040943" cy="523220"/>
          </a:xfrm>
          <a:prstGeom prst="rect">
            <a:avLst/>
          </a:prstGeom>
          <a:noFill/>
        </p:spPr>
        <p:txBody>
          <a:bodyPr wrap="none" rtlCol="0">
            <a:spAutoFit/>
          </a:bodyPr>
          <a:lstStyle/>
          <a:p>
            <a:r>
              <a:rPr kumimoji="1" lang="en-US" altLang="zh-CN" sz="2800">
                <a:solidFill>
                  <a:schemeClr val="accent6">
                    <a:lumMod val="75000"/>
                  </a:schemeClr>
                </a:solidFill>
              </a:rPr>
              <a:t>sigmoid</a:t>
            </a:r>
            <a:r>
              <a:rPr kumimoji="1" lang="zh-CN" altLang="en-US" sz="2800">
                <a:solidFill>
                  <a:schemeClr val="accent6">
                    <a:lumMod val="75000"/>
                  </a:schemeClr>
                </a:solidFill>
              </a:rPr>
              <a:t>函数</a:t>
            </a:r>
          </a:p>
        </p:txBody>
      </p:sp>
      <p:pic>
        <p:nvPicPr>
          <p:cNvPr id="3" name="图片 2"/>
          <p:cNvPicPr>
            <a:picLocks noChangeAspect="1"/>
          </p:cNvPicPr>
          <p:nvPr/>
        </p:nvPicPr>
        <p:blipFill>
          <a:blip r:embed="rId2"/>
          <a:stretch>
            <a:fillRect/>
          </a:stretch>
        </p:blipFill>
        <p:spPr>
          <a:xfrm>
            <a:off x="1835696" y="1700808"/>
            <a:ext cx="5384378" cy="3669250"/>
          </a:xfrm>
          <a:prstGeom prst="rect">
            <a:avLst/>
          </a:prstGeom>
        </p:spPr>
      </p:pic>
    </p:spTree>
    <p:extLst>
      <p:ext uri="{BB962C8B-B14F-4D97-AF65-F5344CB8AC3E}">
        <p14:creationId xmlns:p14="http://schemas.microsoft.com/office/powerpoint/2010/main" val="238778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419872" y="2276872"/>
            <a:ext cx="3835400" cy="1689100"/>
          </a:xfrm>
          <a:prstGeom prst="rect">
            <a:avLst/>
          </a:prstGeom>
        </p:spPr>
      </p:pic>
      <p:sp>
        <p:nvSpPr>
          <p:cNvPr id="5" name="文本框 4"/>
          <p:cNvSpPr txBox="1"/>
          <p:nvPr/>
        </p:nvSpPr>
        <p:spPr>
          <a:xfrm>
            <a:off x="3419872" y="908720"/>
            <a:ext cx="2646878" cy="584775"/>
          </a:xfrm>
          <a:prstGeom prst="rect">
            <a:avLst/>
          </a:prstGeom>
          <a:noFill/>
        </p:spPr>
        <p:txBody>
          <a:bodyPr wrap="none" rtlCol="0">
            <a:spAutoFit/>
          </a:bodyPr>
          <a:lstStyle/>
          <a:p>
            <a:r>
              <a:rPr kumimoji="1" lang="zh-CN" altLang="en-US" sz="3200">
                <a:solidFill>
                  <a:srgbClr val="7030A0"/>
                </a:solidFill>
              </a:rPr>
              <a:t>逻辑回归公式</a:t>
            </a:r>
            <a:endParaRPr kumimoji="1" lang="en-US" altLang="zh-CN" sz="3200">
              <a:solidFill>
                <a:srgbClr val="7030A0"/>
              </a:solidFill>
            </a:endParaRPr>
          </a:p>
        </p:txBody>
      </p:sp>
      <p:sp>
        <p:nvSpPr>
          <p:cNvPr id="6" name="文本框 5"/>
          <p:cNvSpPr txBox="1"/>
          <p:nvPr/>
        </p:nvSpPr>
        <p:spPr>
          <a:xfrm>
            <a:off x="2411760" y="2420888"/>
            <a:ext cx="877163" cy="369332"/>
          </a:xfrm>
          <a:prstGeom prst="rect">
            <a:avLst/>
          </a:prstGeom>
          <a:noFill/>
        </p:spPr>
        <p:txBody>
          <a:bodyPr wrap="none" rtlCol="0">
            <a:spAutoFit/>
          </a:bodyPr>
          <a:lstStyle/>
          <a:p>
            <a:r>
              <a:rPr kumimoji="1" lang="zh-CN" altLang="en-US"/>
              <a:t>公式：</a:t>
            </a:r>
          </a:p>
        </p:txBody>
      </p:sp>
      <p:sp>
        <p:nvSpPr>
          <p:cNvPr id="2" name="文本框 1"/>
          <p:cNvSpPr txBox="1"/>
          <p:nvPr/>
        </p:nvSpPr>
        <p:spPr>
          <a:xfrm>
            <a:off x="2411760" y="4365104"/>
            <a:ext cx="4636654" cy="1200329"/>
          </a:xfrm>
          <a:prstGeom prst="rect">
            <a:avLst/>
          </a:prstGeom>
          <a:noFill/>
        </p:spPr>
        <p:txBody>
          <a:bodyPr wrap="none" rtlCol="0">
            <a:spAutoFit/>
          </a:bodyPr>
          <a:lstStyle/>
          <a:p>
            <a:r>
              <a:rPr kumimoji="1" lang="zh-CN" altLang="en-US"/>
              <a:t>输出：</a:t>
            </a:r>
            <a:r>
              <a:rPr kumimoji="1" lang="en-US" altLang="zh-CN">
                <a:solidFill>
                  <a:srgbClr val="FF0000"/>
                </a:solidFill>
              </a:rPr>
              <a:t>[0,1]</a:t>
            </a:r>
            <a:r>
              <a:rPr kumimoji="1" lang="zh-CN" altLang="en-US">
                <a:solidFill>
                  <a:srgbClr val="FF0000"/>
                </a:solidFill>
              </a:rPr>
              <a:t>区间的概率值，默认</a:t>
            </a:r>
            <a:r>
              <a:rPr kumimoji="1" lang="en-US" altLang="zh-CN">
                <a:solidFill>
                  <a:srgbClr val="FF0000"/>
                </a:solidFill>
              </a:rPr>
              <a:t>0.5</a:t>
            </a:r>
            <a:r>
              <a:rPr kumimoji="1" lang="zh-CN" altLang="en-US">
                <a:solidFill>
                  <a:srgbClr val="FF0000"/>
                </a:solidFill>
              </a:rPr>
              <a:t>作为阀值</a:t>
            </a:r>
            <a:endParaRPr kumimoji="1" lang="en-US" altLang="zh-CN">
              <a:solidFill>
                <a:srgbClr val="FF0000"/>
              </a:solidFill>
            </a:endParaRPr>
          </a:p>
          <a:p>
            <a:endParaRPr kumimoji="1" lang="en-US" altLang="zh-CN">
              <a:solidFill>
                <a:srgbClr val="FF0000"/>
              </a:solidFill>
            </a:endParaRPr>
          </a:p>
          <a:p>
            <a:r>
              <a:rPr kumimoji="1" lang="zh-CN" altLang="en-US"/>
              <a:t>注：</a:t>
            </a:r>
            <a:r>
              <a:rPr kumimoji="1" lang="en-US" altLang="zh-CN"/>
              <a:t>g(z)</a:t>
            </a:r>
            <a:r>
              <a:rPr kumimoji="1" lang="zh-CN" altLang="en-US"/>
              <a:t>为</a:t>
            </a:r>
            <a:r>
              <a:rPr kumimoji="1" lang="en-US" altLang="zh-CN"/>
              <a:t>sigmoid</a:t>
            </a:r>
            <a:r>
              <a:rPr kumimoji="1" lang="zh-CN" altLang="en-US"/>
              <a:t>函数</a:t>
            </a:r>
            <a:endParaRPr kumimoji="1" lang="en-US" altLang="zh-CN"/>
          </a:p>
          <a:p>
            <a:endParaRPr kumimoji="1" lang="zh-CN" altLang="en-US"/>
          </a:p>
        </p:txBody>
      </p:sp>
    </p:spTree>
    <p:extLst>
      <p:ext uri="{BB962C8B-B14F-4D97-AF65-F5344CB8AC3E}">
        <p14:creationId xmlns:p14="http://schemas.microsoft.com/office/powerpoint/2010/main" val="16508473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66483" y="836712"/>
            <a:ext cx="6179897" cy="584775"/>
          </a:xfrm>
          <a:prstGeom prst="rect">
            <a:avLst/>
          </a:prstGeom>
          <a:noFill/>
        </p:spPr>
        <p:txBody>
          <a:bodyPr wrap="none" rtlCol="0">
            <a:spAutoFit/>
          </a:bodyPr>
          <a:lstStyle/>
          <a:p>
            <a:r>
              <a:rPr kumimoji="1" lang="zh-CN" altLang="en-US" sz="3200">
                <a:solidFill>
                  <a:srgbClr val="7030A0"/>
                </a:solidFill>
              </a:rPr>
              <a:t>逻辑回归的损失函数、优化</a:t>
            </a:r>
            <a:r>
              <a:rPr kumimoji="1" lang="en-US" altLang="zh-CN" sz="3200">
                <a:solidFill>
                  <a:srgbClr val="7030A0"/>
                </a:solidFill>
              </a:rPr>
              <a:t>(</a:t>
            </a:r>
            <a:r>
              <a:rPr kumimoji="1" lang="zh-CN" altLang="en-US" sz="3200">
                <a:solidFill>
                  <a:srgbClr val="7030A0"/>
                </a:solidFill>
              </a:rPr>
              <a:t>了解</a:t>
            </a:r>
            <a:r>
              <a:rPr kumimoji="1" lang="en-US" altLang="zh-CN" sz="3200">
                <a:solidFill>
                  <a:srgbClr val="7030A0"/>
                </a:solidFill>
              </a:rPr>
              <a:t>)</a:t>
            </a:r>
            <a:endParaRPr kumimoji="1" lang="zh-CN" altLang="en-US" sz="3200">
              <a:solidFill>
                <a:srgbClr val="7030A0"/>
              </a:solidFill>
            </a:endParaRPr>
          </a:p>
        </p:txBody>
      </p:sp>
      <p:sp>
        <p:nvSpPr>
          <p:cNvPr id="5" name="文本框 4"/>
          <p:cNvSpPr txBox="1"/>
          <p:nvPr/>
        </p:nvSpPr>
        <p:spPr>
          <a:xfrm>
            <a:off x="1475656" y="1916832"/>
            <a:ext cx="5870518" cy="830997"/>
          </a:xfrm>
          <a:prstGeom prst="rect">
            <a:avLst/>
          </a:prstGeom>
          <a:noFill/>
        </p:spPr>
        <p:txBody>
          <a:bodyPr wrap="none" rtlCol="0">
            <a:spAutoFit/>
          </a:bodyPr>
          <a:lstStyle/>
          <a:p>
            <a:r>
              <a:rPr kumimoji="1" lang="zh-CN" altLang="en-US" sz="2400">
                <a:solidFill>
                  <a:srgbClr val="0070C0"/>
                </a:solidFill>
              </a:rPr>
              <a:t>与线性回归原理相同</a:t>
            </a:r>
            <a:r>
              <a:rPr kumimoji="1" lang="en-US" altLang="zh-CN" sz="2400">
                <a:solidFill>
                  <a:srgbClr val="0070C0"/>
                </a:solidFill>
              </a:rPr>
              <a:t>,</a:t>
            </a:r>
            <a:r>
              <a:rPr kumimoji="1" lang="zh-CN" altLang="en-US" sz="2400">
                <a:solidFill>
                  <a:srgbClr val="0070C0"/>
                </a:solidFill>
              </a:rPr>
              <a:t>但由于是分类问题，</a:t>
            </a:r>
            <a:endParaRPr kumimoji="1" lang="en-US" altLang="zh-CN" sz="2400">
              <a:solidFill>
                <a:srgbClr val="0070C0"/>
              </a:solidFill>
            </a:endParaRPr>
          </a:p>
          <a:p>
            <a:r>
              <a:rPr kumimoji="1" lang="zh-CN" altLang="en-US" sz="2400">
                <a:solidFill>
                  <a:srgbClr val="FF0000"/>
                </a:solidFill>
              </a:rPr>
              <a:t>损失函数</a:t>
            </a:r>
            <a:r>
              <a:rPr kumimoji="1" lang="zh-CN" altLang="en-US" sz="2400">
                <a:solidFill>
                  <a:srgbClr val="0070C0"/>
                </a:solidFill>
              </a:rPr>
              <a:t>不一样，只能通过梯度下降求解</a:t>
            </a:r>
          </a:p>
        </p:txBody>
      </p:sp>
      <p:sp>
        <p:nvSpPr>
          <p:cNvPr id="2" name="矩形 1"/>
          <p:cNvSpPr/>
          <p:nvPr/>
        </p:nvSpPr>
        <p:spPr>
          <a:xfrm>
            <a:off x="1480727" y="3243174"/>
            <a:ext cx="2954655" cy="461665"/>
          </a:xfrm>
          <a:prstGeom prst="rect">
            <a:avLst/>
          </a:prstGeom>
        </p:spPr>
        <p:txBody>
          <a:bodyPr wrap="none">
            <a:spAutoFit/>
          </a:bodyPr>
          <a:lstStyle/>
          <a:p>
            <a:r>
              <a:rPr lang="zh-CN" altLang="en-US" sz="2400" b="0" i="0">
                <a:solidFill>
                  <a:srgbClr val="3F3F3F"/>
                </a:solidFill>
                <a:effectLst/>
                <a:latin typeface="microsoft yahei" charset="-122"/>
              </a:rPr>
              <a:t>对数似然损失函数：</a:t>
            </a:r>
            <a:endParaRPr lang="zh-CN" altLang="en-US" sz="2400"/>
          </a:p>
        </p:txBody>
      </p:sp>
      <p:pic>
        <p:nvPicPr>
          <p:cNvPr id="3" name="图片 2"/>
          <p:cNvPicPr>
            <a:picLocks noChangeAspect="1"/>
          </p:cNvPicPr>
          <p:nvPr/>
        </p:nvPicPr>
        <p:blipFill>
          <a:blip r:embed="rId2"/>
          <a:stretch>
            <a:fillRect/>
          </a:stretch>
        </p:blipFill>
        <p:spPr>
          <a:xfrm>
            <a:off x="1907704" y="3789040"/>
            <a:ext cx="4445000" cy="965200"/>
          </a:xfrm>
          <a:prstGeom prst="rect">
            <a:avLst/>
          </a:prstGeom>
        </p:spPr>
      </p:pic>
      <p:pic>
        <p:nvPicPr>
          <p:cNvPr id="6" name="图片 5"/>
          <p:cNvPicPr>
            <a:picLocks noChangeAspect="1"/>
          </p:cNvPicPr>
          <p:nvPr/>
        </p:nvPicPr>
        <p:blipFill>
          <a:blip r:embed="rId3"/>
          <a:stretch>
            <a:fillRect/>
          </a:stretch>
        </p:blipFill>
        <p:spPr>
          <a:xfrm>
            <a:off x="7296957" y="4068440"/>
            <a:ext cx="1231900" cy="406400"/>
          </a:xfrm>
          <a:prstGeom prst="rect">
            <a:avLst/>
          </a:prstGeom>
        </p:spPr>
      </p:pic>
      <p:cxnSp>
        <p:nvCxnSpPr>
          <p:cNvPr id="8" name="直线箭头连接符 7"/>
          <p:cNvCxnSpPr>
            <a:stCxn id="3" idx="3"/>
            <a:endCxn id="6" idx="1"/>
          </p:cNvCxnSpPr>
          <p:nvPr/>
        </p:nvCxnSpPr>
        <p:spPr>
          <a:xfrm>
            <a:off x="6352704" y="4271640"/>
            <a:ext cx="9442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a:stretch>
            <a:fillRect/>
          </a:stretch>
        </p:blipFill>
        <p:spPr>
          <a:xfrm>
            <a:off x="1934562" y="4949059"/>
            <a:ext cx="5854700" cy="1104900"/>
          </a:xfrm>
          <a:prstGeom prst="rect">
            <a:avLst/>
          </a:prstGeom>
        </p:spPr>
      </p:pic>
      <p:sp>
        <p:nvSpPr>
          <p:cNvPr id="11" name="矩形 10"/>
          <p:cNvSpPr/>
          <p:nvPr/>
        </p:nvSpPr>
        <p:spPr>
          <a:xfrm>
            <a:off x="1483326" y="4754240"/>
            <a:ext cx="2646878" cy="461665"/>
          </a:xfrm>
          <a:prstGeom prst="rect">
            <a:avLst/>
          </a:prstGeom>
        </p:spPr>
        <p:txBody>
          <a:bodyPr wrap="none">
            <a:spAutoFit/>
          </a:bodyPr>
          <a:lstStyle/>
          <a:p>
            <a:r>
              <a:rPr lang="zh-CN" altLang="en-US" sz="2400" b="0" i="0">
                <a:solidFill>
                  <a:srgbClr val="3F3F3F"/>
                </a:solidFill>
                <a:effectLst/>
                <a:latin typeface="microsoft yahei" charset="-122"/>
              </a:rPr>
              <a:t>完整的损失函数：</a:t>
            </a:r>
            <a:endParaRPr lang="zh-CN" altLang="en-US" sz="2400"/>
          </a:p>
        </p:txBody>
      </p:sp>
      <p:sp>
        <p:nvSpPr>
          <p:cNvPr id="7" name="文本框 6"/>
          <p:cNvSpPr txBox="1"/>
          <p:nvPr/>
        </p:nvSpPr>
        <p:spPr>
          <a:xfrm>
            <a:off x="1619672" y="5857939"/>
            <a:ext cx="6552728" cy="369332"/>
          </a:xfrm>
          <a:prstGeom prst="rect">
            <a:avLst/>
          </a:prstGeom>
          <a:noFill/>
        </p:spPr>
        <p:txBody>
          <a:bodyPr wrap="square" rtlCol="0">
            <a:spAutoFit/>
          </a:bodyPr>
          <a:lstStyle/>
          <a:p>
            <a:r>
              <a:rPr kumimoji="1" lang="en-US" altLang="zh-CN">
                <a:solidFill>
                  <a:srgbClr val="0070C0"/>
                </a:solidFill>
              </a:rPr>
              <a:t>cost</a:t>
            </a:r>
            <a:r>
              <a:rPr kumimoji="1" lang="zh-CN" altLang="en-US">
                <a:solidFill>
                  <a:srgbClr val="0070C0"/>
                </a:solidFill>
              </a:rPr>
              <a:t>损失的值越小，那么预测的类别准确度更高</a:t>
            </a:r>
          </a:p>
        </p:txBody>
      </p:sp>
    </p:spTree>
    <p:extLst>
      <p:ext uri="{BB962C8B-B14F-4D97-AF65-F5344CB8AC3E}">
        <p14:creationId xmlns:p14="http://schemas.microsoft.com/office/powerpoint/2010/main" val="3022720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51720" y="1323093"/>
            <a:ext cx="5756244" cy="3982307"/>
          </a:xfrm>
          <a:prstGeom prst="rect">
            <a:avLst/>
          </a:prstGeom>
        </p:spPr>
      </p:pic>
      <p:sp>
        <p:nvSpPr>
          <p:cNvPr id="5" name="文本框 4"/>
          <p:cNvSpPr txBox="1"/>
          <p:nvPr/>
        </p:nvSpPr>
        <p:spPr>
          <a:xfrm>
            <a:off x="1115616" y="953761"/>
            <a:ext cx="1213794" cy="369332"/>
          </a:xfrm>
          <a:prstGeom prst="rect">
            <a:avLst/>
          </a:prstGeom>
          <a:noFill/>
        </p:spPr>
        <p:txBody>
          <a:bodyPr wrap="none" rtlCol="0">
            <a:spAutoFit/>
          </a:bodyPr>
          <a:lstStyle/>
          <a:p>
            <a:r>
              <a:rPr kumimoji="1" lang="zh-CN" altLang="en-US"/>
              <a:t>当</a:t>
            </a:r>
            <a:r>
              <a:rPr kumimoji="1" lang="en-US" altLang="zh-CN"/>
              <a:t>y=1</a:t>
            </a:r>
            <a:r>
              <a:rPr kumimoji="1" lang="zh-CN" altLang="en-US"/>
              <a:t>时：</a:t>
            </a:r>
          </a:p>
        </p:txBody>
      </p:sp>
    </p:spTree>
    <p:extLst>
      <p:ext uri="{BB962C8B-B14F-4D97-AF65-F5344CB8AC3E}">
        <p14:creationId xmlns:p14="http://schemas.microsoft.com/office/powerpoint/2010/main" val="208501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71600" y="980728"/>
            <a:ext cx="7452320" cy="5096599"/>
          </a:xfrm>
          <a:prstGeom prst="rect">
            <a:avLst/>
          </a:prstGeom>
        </p:spPr>
      </p:pic>
    </p:spTree>
    <p:extLst>
      <p:ext uri="{BB962C8B-B14F-4D97-AF65-F5344CB8AC3E}">
        <p14:creationId xmlns:p14="http://schemas.microsoft.com/office/powerpoint/2010/main" val="1704800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99592" y="1340768"/>
            <a:ext cx="7056784" cy="4561092"/>
          </a:xfrm>
          <a:prstGeom prst="rect">
            <a:avLst/>
          </a:prstGeom>
        </p:spPr>
      </p:pic>
    </p:spTree>
    <p:extLst>
      <p:ext uri="{BB962C8B-B14F-4D97-AF65-F5344CB8AC3E}">
        <p14:creationId xmlns:p14="http://schemas.microsoft.com/office/powerpoint/2010/main" val="444196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15816" y="836712"/>
            <a:ext cx="4004622" cy="646331"/>
          </a:xfrm>
          <a:prstGeom prst="rect">
            <a:avLst/>
          </a:prstGeom>
          <a:noFill/>
        </p:spPr>
        <p:txBody>
          <a:bodyPr wrap="none" rtlCol="0">
            <a:spAutoFit/>
          </a:bodyPr>
          <a:lstStyle/>
          <a:p>
            <a:r>
              <a:rPr kumimoji="1" lang="en-US" altLang="zh-CN" sz="3600">
                <a:solidFill>
                  <a:srgbClr val="7030A0"/>
                </a:solidFill>
              </a:rPr>
              <a:t>sklearn</a:t>
            </a:r>
            <a:r>
              <a:rPr kumimoji="1" lang="zh-CN" altLang="en-US" sz="3600">
                <a:solidFill>
                  <a:srgbClr val="7030A0"/>
                </a:solidFill>
              </a:rPr>
              <a:t>逻辑回归</a:t>
            </a:r>
            <a:r>
              <a:rPr kumimoji="1" lang="en-US" altLang="zh-CN" sz="3600">
                <a:solidFill>
                  <a:srgbClr val="7030A0"/>
                </a:solidFill>
              </a:rPr>
              <a:t>API</a:t>
            </a:r>
            <a:endParaRPr kumimoji="1" lang="zh-CN" altLang="en-US" sz="3600">
              <a:solidFill>
                <a:srgbClr val="7030A0"/>
              </a:solidFill>
            </a:endParaRPr>
          </a:p>
        </p:txBody>
      </p:sp>
      <p:sp>
        <p:nvSpPr>
          <p:cNvPr id="3" name="文本框 2"/>
          <p:cNvSpPr txBox="1"/>
          <p:nvPr/>
        </p:nvSpPr>
        <p:spPr>
          <a:xfrm>
            <a:off x="2051720" y="3284984"/>
            <a:ext cx="5465150" cy="461665"/>
          </a:xfrm>
          <a:prstGeom prst="rect">
            <a:avLst/>
          </a:prstGeom>
          <a:noFill/>
        </p:spPr>
        <p:txBody>
          <a:bodyPr wrap="none" rtlCol="0">
            <a:spAutoFit/>
          </a:bodyPr>
          <a:lstStyle/>
          <a:p>
            <a:pPr marL="285750" indent="-285750">
              <a:buFont typeface="Arial" charset="0"/>
              <a:buChar char="•"/>
            </a:pPr>
            <a:r>
              <a:rPr lang="en-US" altLang="zh-CN" sz="2400"/>
              <a:t>sklearn.linear_model.LogisticRegression</a:t>
            </a:r>
          </a:p>
        </p:txBody>
      </p:sp>
    </p:spTree>
    <p:extLst>
      <p:ext uri="{BB962C8B-B14F-4D97-AF65-F5344CB8AC3E}">
        <p14:creationId xmlns:p14="http://schemas.microsoft.com/office/powerpoint/2010/main" val="14872670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7864" y="764704"/>
            <a:ext cx="2842125" cy="523220"/>
          </a:xfrm>
          <a:prstGeom prst="rect">
            <a:avLst/>
          </a:prstGeom>
        </p:spPr>
        <p:txBody>
          <a:bodyPr wrap="none">
            <a:spAutoFit/>
          </a:bodyPr>
          <a:lstStyle/>
          <a:p>
            <a:r>
              <a:rPr lang="en-US" altLang="zh-CN" sz="2800">
                <a:solidFill>
                  <a:schemeClr val="accent6">
                    <a:lumMod val="75000"/>
                  </a:schemeClr>
                </a:solidFill>
              </a:rPr>
              <a:t>LogisticRegression</a:t>
            </a:r>
          </a:p>
        </p:txBody>
      </p:sp>
      <p:sp>
        <p:nvSpPr>
          <p:cNvPr id="3" name="矩形 2"/>
          <p:cNvSpPr/>
          <p:nvPr/>
        </p:nvSpPr>
        <p:spPr>
          <a:xfrm>
            <a:off x="1979712" y="2708920"/>
            <a:ext cx="6264696" cy="1938992"/>
          </a:xfrm>
          <a:prstGeom prst="rect">
            <a:avLst/>
          </a:prstGeom>
        </p:spPr>
        <p:txBody>
          <a:bodyPr wrap="square">
            <a:spAutoFit/>
          </a:bodyPr>
          <a:lstStyle/>
          <a:p>
            <a:pPr marL="285750" indent="-285750">
              <a:buFont typeface="Arial" charset="0"/>
              <a:buChar char="•"/>
            </a:pPr>
            <a:r>
              <a:rPr lang="en-US" altLang="zh-CN" sz="2400"/>
              <a:t>sklearn.linear_model.LogisticRegression</a:t>
            </a:r>
            <a:r>
              <a:rPr lang="en-US" altLang="zh-CN" sz="2400" b="0" i="0">
                <a:solidFill>
                  <a:srgbClr val="222222"/>
                </a:solidFill>
                <a:effectLst/>
                <a:latin typeface="Helvetica" charset="0"/>
              </a:rPr>
              <a:t>(</a:t>
            </a:r>
            <a:r>
              <a:rPr lang="en-US" altLang="zh-CN" sz="2400" i="1"/>
              <a:t>penalty=‘l2’,</a:t>
            </a:r>
            <a:r>
              <a:rPr lang="mr-IN" altLang="zh-CN" sz="2400" i="1"/>
              <a:t> C = 1.0</a:t>
            </a:r>
            <a:r>
              <a:rPr lang="en-US" altLang="zh-CN" sz="2400" b="0" i="0">
                <a:solidFill>
                  <a:srgbClr val="222222"/>
                </a:solidFill>
                <a:effectLst/>
                <a:latin typeface="Helvetica" charset="0"/>
              </a:rPr>
              <a:t>)</a:t>
            </a:r>
          </a:p>
          <a:p>
            <a:pPr marL="285750" indent="-285750">
              <a:buFont typeface="Arial" charset="0"/>
              <a:buChar char="•"/>
            </a:pPr>
            <a:endParaRPr lang="en-US" altLang="zh-CN" sz="2400" b="0" i="0">
              <a:solidFill>
                <a:srgbClr val="222222"/>
              </a:solidFill>
              <a:effectLst/>
              <a:latin typeface="Helvetica" charset="0"/>
            </a:endParaRPr>
          </a:p>
          <a:p>
            <a:pPr marL="742950" lvl="1" indent="-285750">
              <a:buFont typeface="Arial" charset="0"/>
              <a:buChar char="•"/>
            </a:pPr>
            <a:r>
              <a:rPr lang="en-US" altLang="zh-CN" sz="2400"/>
              <a:t>Logistic</a:t>
            </a:r>
            <a:r>
              <a:rPr lang="zh-CN" altLang="en-US" sz="2400"/>
              <a:t>回归分类器</a:t>
            </a:r>
            <a:endParaRPr lang="en-US" altLang="zh-CN" sz="2400"/>
          </a:p>
          <a:p>
            <a:pPr marL="742950" lvl="1" indent="-285750">
              <a:buFont typeface="Arial" charset="0"/>
              <a:buChar char="•"/>
            </a:pPr>
            <a:r>
              <a:rPr lang="en-US" altLang="zh-CN" sz="2400"/>
              <a:t>coef_</a:t>
            </a:r>
            <a:r>
              <a:rPr lang="zh-CN" altLang="en-US" sz="2400"/>
              <a:t>：回归系数</a:t>
            </a:r>
            <a:endParaRPr lang="en-US" altLang="zh-CN" sz="2400"/>
          </a:p>
        </p:txBody>
      </p:sp>
    </p:spTree>
    <p:extLst>
      <p:ext uri="{BB962C8B-B14F-4D97-AF65-F5344CB8AC3E}">
        <p14:creationId xmlns:p14="http://schemas.microsoft.com/office/powerpoint/2010/main" val="1935814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5776" y="692696"/>
            <a:ext cx="4867871" cy="584775"/>
          </a:xfrm>
          <a:prstGeom prst="rect">
            <a:avLst/>
          </a:prstGeom>
        </p:spPr>
        <p:txBody>
          <a:bodyPr wrap="none">
            <a:spAutoFit/>
          </a:bodyPr>
          <a:lstStyle/>
          <a:p>
            <a:r>
              <a:rPr lang="en-US" altLang="zh-CN" sz="3200">
                <a:solidFill>
                  <a:srgbClr val="7030A0"/>
                </a:solidFill>
              </a:rPr>
              <a:t>LogisticRegression</a:t>
            </a:r>
            <a:r>
              <a:rPr lang="zh-CN" altLang="en-US" sz="3200">
                <a:solidFill>
                  <a:srgbClr val="7030A0"/>
                </a:solidFill>
              </a:rPr>
              <a:t>回归案例</a:t>
            </a:r>
            <a:endParaRPr lang="en-US" altLang="zh-CN" sz="3200">
              <a:solidFill>
                <a:srgbClr val="7030A0"/>
              </a:solidFill>
            </a:endParaRPr>
          </a:p>
        </p:txBody>
      </p:sp>
      <p:sp>
        <p:nvSpPr>
          <p:cNvPr id="3" name="文本框 2"/>
          <p:cNvSpPr txBox="1"/>
          <p:nvPr/>
        </p:nvSpPr>
        <p:spPr>
          <a:xfrm>
            <a:off x="2987824" y="3068960"/>
            <a:ext cx="3858749" cy="461665"/>
          </a:xfrm>
          <a:prstGeom prst="rect">
            <a:avLst/>
          </a:prstGeom>
          <a:noFill/>
        </p:spPr>
        <p:txBody>
          <a:bodyPr wrap="none" rtlCol="0">
            <a:spAutoFit/>
          </a:bodyPr>
          <a:lstStyle/>
          <a:p>
            <a:pPr marL="285750" indent="-285750">
              <a:buFont typeface="Arial" charset="0"/>
              <a:buChar char="•"/>
            </a:pPr>
            <a:r>
              <a:rPr lang="zh-CN" altLang="en-US" sz="2400">
                <a:solidFill>
                  <a:srgbClr val="0070C0"/>
                </a:solidFill>
              </a:rPr>
              <a:t>良／恶性乳腺癌肿瘤预测</a:t>
            </a:r>
          </a:p>
        </p:txBody>
      </p:sp>
    </p:spTree>
    <p:extLst>
      <p:ext uri="{BB962C8B-B14F-4D97-AF65-F5344CB8AC3E}">
        <p14:creationId xmlns:p14="http://schemas.microsoft.com/office/powerpoint/2010/main" val="8519569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7824" y="908720"/>
            <a:ext cx="3775393" cy="523220"/>
          </a:xfrm>
          <a:prstGeom prst="rect">
            <a:avLst/>
          </a:prstGeom>
          <a:noFill/>
        </p:spPr>
        <p:txBody>
          <a:bodyPr wrap="none" rtlCol="0">
            <a:spAutoFit/>
          </a:bodyPr>
          <a:lstStyle/>
          <a:p>
            <a:r>
              <a:rPr kumimoji="1" lang="zh-CN" altLang="en-US" sz="2800">
                <a:solidFill>
                  <a:schemeClr val="accent6">
                    <a:lumMod val="75000"/>
                  </a:schemeClr>
                </a:solidFill>
              </a:rPr>
              <a:t>良／恶性</a:t>
            </a:r>
            <a:r>
              <a:rPr lang="zh-CN" altLang="en-US" sz="2800">
                <a:solidFill>
                  <a:schemeClr val="accent6">
                    <a:lumMod val="75000"/>
                  </a:schemeClr>
                </a:solidFill>
              </a:rPr>
              <a:t>乳腺癌肿数据</a:t>
            </a:r>
          </a:p>
        </p:txBody>
      </p:sp>
      <p:sp>
        <p:nvSpPr>
          <p:cNvPr id="5" name="文本框 4"/>
          <p:cNvSpPr txBox="1"/>
          <p:nvPr/>
        </p:nvSpPr>
        <p:spPr>
          <a:xfrm>
            <a:off x="462068" y="2420888"/>
            <a:ext cx="7641836" cy="2031325"/>
          </a:xfrm>
          <a:prstGeom prst="rect">
            <a:avLst/>
          </a:prstGeom>
          <a:noFill/>
        </p:spPr>
        <p:txBody>
          <a:bodyPr wrap="none" rtlCol="0">
            <a:spAutoFit/>
          </a:bodyPr>
          <a:lstStyle/>
          <a:p>
            <a:r>
              <a:rPr kumimoji="1" lang="zh-CN" altLang="en-US"/>
              <a:t>原始数据的下载地址：</a:t>
            </a:r>
            <a:endParaRPr kumimoji="1" lang="en-US" altLang="zh-CN"/>
          </a:p>
          <a:p>
            <a:r>
              <a:rPr kumimoji="1" lang="en-US" altLang="zh-CN">
                <a:hlinkClick r:id="rId3"/>
              </a:rPr>
              <a:t>https://archive.ics.uci.edu/ml/machine-learning-databases/</a:t>
            </a:r>
            <a:endParaRPr kumimoji="1" lang="en-US" altLang="zh-CN"/>
          </a:p>
          <a:p>
            <a:endParaRPr kumimoji="1" lang="en-US" altLang="zh-CN"/>
          </a:p>
          <a:p>
            <a:r>
              <a:rPr kumimoji="1" lang="zh-CN" altLang="en-US"/>
              <a:t>数据描述</a:t>
            </a:r>
            <a:endParaRPr kumimoji="1" lang="en-US" altLang="zh-CN"/>
          </a:p>
          <a:p>
            <a:r>
              <a:rPr kumimoji="1" lang="zh-CN" altLang="en-US"/>
              <a:t>（</a:t>
            </a:r>
            <a:r>
              <a:rPr kumimoji="1" lang="en-US" altLang="zh-CN"/>
              <a:t>1</a:t>
            </a:r>
            <a:r>
              <a:rPr kumimoji="1" lang="zh-CN" altLang="en-US"/>
              <a:t>）</a:t>
            </a:r>
            <a:r>
              <a:rPr kumimoji="1" lang="en-US" altLang="zh-CN"/>
              <a:t>699</a:t>
            </a:r>
            <a:r>
              <a:rPr kumimoji="1" lang="zh-CN" altLang="en-US"/>
              <a:t>条样本，共</a:t>
            </a:r>
            <a:r>
              <a:rPr kumimoji="1" lang="en-US" altLang="zh-CN"/>
              <a:t>11</a:t>
            </a:r>
            <a:r>
              <a:rPr kumimoji="1" lang="zh-CN" altLang="en-US"/>
              <a:t>列数据，第一列用语检索的</a:t>
            </a:r>
            <a:r>
              <a:rPr kumimoji="1" lang="en-US" altLang="zh-CN"/>
              <a:t>id</a:t>
            </a:r>
            <a:r>
              <a:rPr kumimoji="1" lang="zh-CN" altLang="en-US"/>
              <a:t>，后</a:t>
            </a:r>
            <a:r>
              <a:rPr kumimoji="1" lang="en-US" altLang="zh-CN"/>
              <a:t>9</a:t>
            </a:r>
            <a:r>
              <a:rPr kumimoji="1" lang="zh-CN" altLang="en-US"/>
              <a:t>列分别是与肿瘤</a:t>
            </a:r>
            <a:endParaRPr kumimoji="1" lang="en-US" altLang="zh-CN"/>
          </a:p>
          <a:p>
            <a:r>
              <a:rPr kumimoji="1" lang="zh-CN" altLang="en-US"/>
              <a:t>相关的医学特征，最后一列表示肿瘤类型的数值。</a:t>
            </a:r>
            <a:endParaRPr kumimoji="1" lang="en-US" altLang="zh-CN"/>
          </a:p>
          <a:p>
            <a:r>
              <a:rPr kumimoji="1" lang="zh-CN" altLang="en-US"/>
              <a:t>（</a:t>
            </a:r>
            <a:r>
              <a:rPr kumimoji="1" lang="en-US" altLang="zh-CN"/>
              <a:t>2</a:t>
            </a:r>
            <a:r>
              <a:rPr kumimoji="1" lang="zh-CN" altLang="en-US"/>
              <a:t>）包含</a:t>
            </a:r>
            <a:r>
              <a:rPr kumimoji="1" lang="en-US" altLang="zh-CN"/>
              <a:t>16</a:t>
            </a:r>
            <a:r>
              <a:rPr kumimoji="1" lang="zh-CN" altLang="en-US"/>
              <a:t>个缺失值，用</a:t>
            </a:r>
            <a:r>
              <a:rPr kumimoji="1" lang="en-US" altLang="zh-CN"/>
              <a:t>”?”</a:t>
            </a:r>
            <a:r>
              <a:rPr kumimoji="1" lang="zh-CN" altLang="en-US"/>
              <a:t>标出。</a:t>
            </a:r>
            <a:endParaRPr kumimoji="1" lang="en-US" altLang="zh-CN"/>
          </a:p>
        </p:txBody>
      </p:sp>
    </p:spTree>
    <p:extLst>
      <p:ext uri="{BB962C8B-B14F-4D97-AF65-F5344CB8AC3E}">
        <p14:creationId xmlns:p14="http://schemas.microsoft.com/office/powerpoint/2010/main" val="15666311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9632" y="2060848"/>
            <a:ext cx="7344816" cy="3170099"/>
          </a:xfrm>
          <a:prstGeom prst="rect">
            <a:avLst/>
          </a:prstGeom>
        </p:spPr>
        <p:txBody>
          <a:bodyPr wrap="square">
            <a:spAutoFit/>
          </a:bodyPr>
          <a:lstStyle/>
          <a:p>
            <a:pPr marL="342900" indent="-342900">
              <a:buFont typeface="Arial" charset="0"/>
              <a:buChar char="•"/>
            </a:pPr>
            <a:r>
              <a:rPr lang="en-US" altLang="zh-CN" sz="2000"/>
              <a:t>pd.read_csv(</a:t>
            </a:r>
            <a:r>
              <a:rPr lang="en-US" altLang="zh-CN" sz="2000">
                <a:solidFill>
                  <a:srgbClr val="008080"/>
                </a:solidFill>
                <a:effectLst/>
              </a:rPr>
              <a:t>’’</a:t>
            </a:r>
            <a:r>
              <a:rPr lang="en-US" altLang="zh-CN" sz="2000">
                <a:solidFill>
                  <a:srgbClr val="CC7832"/>
                </a:solidFill>
                <a:effectLst/>
              </a:rPr>
              <a:t>,</a:t>
            </a:r>
            <a:r>
              <a:rPr lang="en-US" altLang="zh-CN" sz="2000">
                <a:solidFill>
                  <a:srgbClr val="AA4926"/>
                </a:solidFill>
                <a:effectLst/>
              </a:rPr>
              <a:t>names</a:t>
            </a:r>
            <a:r>
              <a:rPr lang="en-US" altLang="zh-CN" sz="2000"/>
              <a:t>=column_names)</a:t>
            </a:r>
          </a:p>
          <a:p>
            <a:pPr marL="800100" lvl="1" indent="-342900">
              <a:buFont typeface="Arial" charset="0"/>
              <a:buChar char="•"/>
            </a:pPr>
            <a:r>
              <a:rPr lang="en-US" altLang="zh-CN" sz="2000"/>
              <a:t>column_names</a:t>
            </a:r>
            <a:r>
              <a:rPr lang="zh-CN" altLang="en-US" sz="2000"/>
              <a:t>：指定类别名字</a:t>
            </a:r>
            <a:r>
              <a:rPr lang="en-US" altLang="zh-CN" sz="2000">
                <a:solidFill>
                  <a:srgbClr val="FF0000"/>
                </a:solidFill>
              </a:rPr>
              <a:t>,['Sample code number','Clump Thickness', 'Uniformity of Cell Size','Uniformity of Cell Shape','Marginal Adhesion',</a:t>
            </a:r>
            <a:br>
              <a:rPr lang="en-US" altLang="zh-CN" sz="2000">
                <a:solidFill>
                  <a:srgbClr val="FF0000"/>
                </a:solidFill>
              </a:rPr>
            </a:br>
            <a:r>
              <a:rPr lang="en-US" altLang="zh-CN" sz="2000">
                <a:solidFill>
                  <a:srgbClr val="FF0000"/>
                </a:solidFill>
              </a:rPr>
              <a:t>                'Single Epithelial Cell Size','Bare Nuclei','Bland Chromatin','Normal Nucleoli','Mitoses','Class']</a:t>
            </a:r>
          </a:p>
          <a:p>
            <a:pPr marL="800100" lvl="1" indent="-342900">
              <a:buFont typeface="Arial" charset="0"/>
              <a:buChar char="•"/>
            </a:pPr>
            <a:r>
              <a:rPr lang="en-US" altLang="zh-CN" sz="2000"/>
              <a:t>return:</a:t>
            </a:r>
            <a:r>
              <a:rPr lang="zh-CN" altLang="en-US" sz="2000"/>
              <a:t>数据</a:t>
            </a:r>
            <a:endParaRPr lang="en-US" altLang="zh-CN" sz="2000"/>
          </a:p>
          <a:p>
            <a:pPr marL="800100" lvl="1" indent="-342900">
              <a:buFont typeface="Arial" charset="0"/>
              <a:buChar char="•"/>
            </a:pPr>
            <a:endParaRPr lang="en-US" altLang="zh-CN" sz="2000"/>
          </a:p>
          <a:p>
            <a:pPr marL="800100" lvl="1" indent="-342900">
              <a:buFont typeface="Arial" charset="0"/>
              <a:buChar char="•"/>
            </a:pPr>
            <a:r>
              <a:rPr lang="en-US" altLang="zh-CN" sz="2000"/>
              <a:t>replace(to_replace=’’,value=)</a:t>
            </a:r>
            <a:r>
              <a:rPr lang="zh-CN" altLang="en-US" sz="2000"/>
              <a:t>：返回数据</a:t>
            </a:r>
            <a:endParaRPr lang="en-US" altLang="zh-CN" sz="2000"/>
          </a:p>
          <a:p>
            <a:pPr marL="800100" lvl="1" indent="-342900">
              <a:buFont typeface="Arial" charset="0"/>
              <a:buChar char="•"/>
            </a:pPr>
            <a:r>
              <a:rPr lang="en-US" altLang="zh-CN" sz="2000"/>
              <a:t>dropna():</a:t>
            </a:r>
            <a:r>
              <a:rPr lang="zh-CN" altLang="en-US" sz="2000"/>
              <a:t>返回数据</a:t>
            </a:r>
          </a:p>
        </p:txBody>
      </p:sp>
      <p:sp>
        <p:nvSpPr>
          <p:cNvPr id="5" name="文本框 4"/>
          <p:cNvSpPr txBox="1"/>
          <p:nvPr/>
        </p:nvSpPr>
        <p:spPr>
          <a:xfrm>
            <a:off x="3563888" y="764704"/>
            <a:ext cx="1954381" cy="523220"/>
          </a:xfrm>
          <a:prstGeom prst="rect">
            <a:avLst/>
          </a:prstGeom>
          <a:noFill/>
        </p:spPr>
        <p:txBody>
          <a:bodyPr wrap="none" rtlCol="0">
            <a:spAutoFit/>
          </a:bodyPr>
          <a:lstStyle/>
          <a:p>
            <a:r>
              <a:rPr kumimoji="1" lang="en-US" altLang="zh-CN" sz="2800">
                <a:solidFill>
                  <a:schemeClr val="accent6">
                    <a:lumMod val="75000"/>
                  </a:schemeClr>
                </a:solidFill>
              </a:rPr>
              <a:t>pandas</a:t>
            </a:r>
            <a:r>
              <a:rPr kumimoji="1" lang="zh-CN" altLang="en-US" sz="2800">
                <a:solidFill>
                  <a:schemeClr val="accent6">
                    <a:lumMod val="75000"/>
                  </a:schemeClr>
                </a:solidFill>
              </a:rPr>
              <a:t>使用</a:t>
            </a:r>
          </a:p>
        </p:txBody>
      </p:sp>
    </p:spTree>
    <p:extLst>
      <p:ext uri="{BB962C8B-B14F-4D97-AF65-F5344CB8AC3E}">
        <p14:creationId xmlns:p14="http://schemas.microsoft.com/office/powerpoint/2010/main" val="728094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7784" y="873551"/>
            <a:ext cx="4666086" cy="523220"/>
          </a:xfrm>
          <a:prstGeom prst="rect">
            <a:avLst/>
          </a:prstGeom>
          <a:noFill/>
        </p:spPr>
        <p:txBody>
          <a:bodyPr wrap="none" rtlCol="0">
            <a:spAutoFit/>
          </a:bodyPr>
          <a:lstStyle/>
          <a:p>
            <a:r>
              <a:rPr kumimoji="1" lang="zh-CN" altLang="en-US" sz="2800">
                <a:solidFill>
                  <a:schemeClr val="accent6">
                    <a:lumMod val="75000"/>
                  </a:schemeClr>
                </a:solidFill>
              </a:rPr>
              <a:t>良／恶性</a:t>
            </a:r>
            <a:r>
              <a:rPr lang="zh-CN" altLang="en-US" sz="2800">
                <a:solidFill>
                  <a:schemeClr val="accent6">
                    <a:lumMod val="75000"/>
                  </a:schemeClr>
                </a:solidFill>
              </a:rPr>
              <a:t>乳腺癌肿分类流程</a:t>
            </a:r>
          </a:p>
        </p:txBody>
      </p:sp>
      <p:sp>
        <p:nvSpPr>
          <p:cNvPr id="6" name="文本框 5"/>
          <p:cNvSpPr txBox="1"/>
          <p:nvPr/>
        </p:nvSpPr>
        <p:spPr>
          <a:xfrm>
            <a:off x="2267744" y="2204864"/>
            <a:ext cx="4626588" cy="2677656"/>
          </a:xfrm>
          <a:prstGeom prst="rect">
            <a:avLst/>
          </a:prstGeom>
          <a:noFill/>
        </p:spPr>
        <p:txBody>
          <a:bodyPr wrap="none" rtlCol="0">
            <a:spAutoFit/>
          </a:bodyPr>
          <a:lstStyle/>
          <a:p>
            <a:r>
              <a:rPr kumimoji="1" lang="en-US" altLang="zh-CN" sz="2400"/>
              <a:t>1</a:t>
            </a:r>
            <a:r>
              <a:rPr kumimoji="1" lang="zh-CN" altLang="en-US" sz="2400"/>
              <a:t>、网上获取数据（工具</a:t>
            </a:r>
            <a:r>
              <a:rPr kumimoji="1" lang="en-US" altLang="zh-CN" sz="2400"/>
              <a:t>pandas</a:t>
            </a:r>
            <a:r>
              <a:rPr kumimoji="1" lang="zh-CN" altLang="en-US" sz="2400"/>
              <a:t>）</a:t>
            </a:r>
            <a:endParaRPr kumimoji="1" lang="en-US" altLang="zh-CN" sz="2400"/>
          </a:p>
          <a:p>
            <a:endParaRPr kumimoji="1" lang="en-US" altLang="zh-CN" sz="2400"/>
          </a:p>
          <a:p>
            <a:endParaRPr kumimoji="1" lang="en-US" altLang="zh-CN" sz="2400"/>
          </a:p>
          <a:p>
            <a:r>
              <a:rPr kumimoji="1" lang="en-US" altLang="zh-CN" sz="2400"/>
              <a:t>2</a:t>
            </a:r>
            <a:r>
              <a:rPr kumimoji="1" lang="zh-CN" altLang="en-US" sz="2400"/>
              <a:t>、数据缺失值处理、标准化</a:t>
            </a:r>
            <a:endParaRPr kumimoji="1" lang="en-US" altLang="zh-CN" sz="2400"/>
          </a:p>
          <a:p>
            <a:endParaRPr kumimoji="1" lang="en-US" altLang="zh-CN" sz="2400"/>
          </a:p>
          <a:p>
            <a:endParaRPr kumimoji="1" lang="en-US" altLang="zh-CN" sz="2400"/>
          </a:p>
          <a:p>
            <a:r>
              <a:rPr kumimoji="1" lang="en-US" altLang="zh-CN" sz="2400"/>
              <a:t>3</a:t>
            </a:r>
            <a:r>
              <a:rPr kumimoji="1" lang="zh-CN" altLang="en-US" sz="2400"/>
              <a:t>、</a:t>
            </a:r>
            <a:r>
              <a:rPr kumimoji="1" lang="en-US" altLang="zh-CN" sz="2400"/>
              <a:t>LogisticRegression</a:t>
            </a:r>
            <a:r>
              <a:rPr kumimoji="1" lang="zh-CN" altLang="en-US" sz="2400"/>
              <a:t>估计器流程</a:t>
            </a:r>
          </a:p>
        </p:txBody>
      </p:sp>
    </p:spTree>
    <p:extLst>
      <p:ext uri="{BB962C8B-B14F-4D97-AF65-F5344CB8AC3E}">
        <p14:creationId xmlns:p14="http://schemas.microsoft.com/office/powerpoint/2010/main" val="17895755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99592" y="1052736"/>
            <a:ext cx="7356503" cy="4756029"/>
          </a:xfrm>
          <a:prstGeom prst="rect">
            <a:avLst/>
          </a:prstGeom>
        </p:spPr>
      </p:pic>
    </p:spTree>
    <p:extLst>
      <p:ext uri="{BB962C8B-B14F-4D97-AF65-F5344CB8AC3E}">
        <p14:creationId xmlns:p14="http://schemas.microsoft.com/office/powerpoint/2010/main" val="2095274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5776" y="692696"/>
            <a:ext cx="4047134" cy="584775"/>
          </a:xfrm>
          <a:prstGeom prst="rect">
            <a:avLst/>
          </a:prstGeom>
        </p:spPr>
        <p:txBody>
          <a:bodyPr wrap="none">
            <a:spAutoFit/>
          </a:bodyPr>
          <a:lstStyle/>
          <a:p>
            <a:r>
              <a:rPr lang="en-US" altLang="zh-CN" sz="3200">
                <a:solidFill>
                  <a:srgbClr val="7030A0"/>
                </a:solidFill>
              </a:rPr>
              <a:t>LogisticRegression</a:t>
            </a:r>
            <a:r>
              <a:rPr lang="zh-CN" altLang="en-US" sz="3200">
                <a:solidFill>
                  <a:srgbClr val="7030A0"/>
                </a:solidFill>
              </a:rPr>
              <a:t>总结</a:t>
            </a:r>
            <a:endParaRPr lang="en-US" altLang="zh-CN" sz="3200">
              <a:solidFill>
                <a:srgbClr val="7030A0"/>
              </a:solidFill>
            </a:endParaRPr>
          </a:p>
        </p:txBody>
      </p:sp>
      <p:sp>
        <p:nvSpPr>
          <p:cNvPr id="3" name="文本框 2"/>
          <p:cNvSpPr txBox="1"/>
          <p:nvPr/>
        </p:nvSpPr>
        <p:spPr>
          <a:xfrm>
            <a:off x="1187624" y="2348880"/>
            <a:ext cx="7263527" cy="3046988"/>
          </a:xfrm>
          <a:prstGeom prst="rect">
            <a:avLst/>
          </a:prstGeom>
          <a:noFill/>
        </p:spPr>
        <p:txBody>
          <a:bodyPr wrap="none" rtlCol="0">
            <a:spAutoFit/>
          </a:bodyPr>
          <a:lstStyle/>
          <a:p>
            <a:r>
              <a:rPr kumimoji="1" lang="zh-CN" altLang="en-US" sz="2400"/>
              <a:t>应用：广告点击率预测、电商购物搭配推荐</a:t>
            </a:r>
            <a:endParaRPr kumimoji="1" lang="en-US" altLang="zh-CN" sz="2400"/>
          </a:p>
          <a:p>
            <a:endParaRPr kumimoji="1" lang="en-US" altLang="zh-CN" sz="2400"/>
          </a:p>
          <a:p>
            <a:endParaRPr kumimoji="1" lang="en-US" altLang="zh-CN" sz="2400"/>
          </a:p>
          <a:p>
            <a:r>
              <a:rPr kumimoji="1" lang="zh-CN" altLang="en-US" sz="2400"/>
              <a:t>优点：</a:t>
            </a:r>
            <a:r>
              <a:rPr lang="zh-CN" altLang="en-US" sz="2400"/>
              <a:t>适合需要得到一个分类概率的场景</a:t>
            </a:r>
            <a:endParaRPr kumimoji="1" lang="en-US" altLang="zh-CN" sz="2400"/>
          </a:p>
          <a:p>
            <a:endParaRPr kumimoji="1" lang="en-US" altLang="zh-CN" sz="2400"/>
          </a:p>
          <a:p>
            <a:endParaRPr kumimoji="1" lang="en-US" altLang="zh-CN" sz="2400"/>
          </a:p>
          <a:p>
            <a:r>
              <a:rPr kumimoji="1" lang="zh-CN" altLang="en-US" sz="2400"/>
              <a:t>缺点：</a:t>
            </a:r>
            <a:r>
              <a:rPr lang="zh-CN" altLang="en-US" sz="2400"/>
              <a:t>当特征空间很大时，逻辑回归的性能不是很好</a:t>
            </a:r>
            <a:endParaRPr lang="en-US" altLang="zh-CN" sz="2400"/>
          </a:p>
          <a:p>
            <a:r>
              <a:rPr lang="zh-CN" altLang="en-US" sz="2400"/>
              <a:t>（看硬件能力）</a:t>
            </a:r>
            <a:endParaRPr kumimoji="1" lang="en-US" altLang="zh-CN" sz="2400"/>
          </a:p>
        </p:txBody>
      </p:sp>
    </p:spTree>
    <p:extLst>
      <p:ext uri="{BB962C8B-B14F-4D97-AF65-F5344CB8AC3E}">
        <p14:creationId xmlns:p14="http://schemas.microsoft.com/office/powerpoint/2010/main" val="18875237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5896" y="692696"/>
            <a:ext cx="2236510" cy="584775"/>
          </a:xfrm>
          <a:prstGeom prst="rect">
            <a:avLst/>
          </a:prstGeom>
        </p:spPr>
        <p:txBody>
          <a:bodyPr wrap="none">
            <a:spAutoFit/>
          </a:bodyPr>
          <a:lstStyle/>
          <a:p>
            <a:r>
              <a:rPr lang="zh-CN" altLang="en-US" sz="3200">
                <a:solidFill>
                  <a:srgbClr val="7030A0"/>
                </a:solidFill>
              </a:rPr>
              <a:t>多分类问题</a:t>
            </a:r>
            <a:endParaRPr lang="en-US" altLang="zh-CN" sz="3200">
              <a:solidFill>
                <a:srgbClr val="7030A0"/>
              </a:solidFill>
            </a:endParaRPr>
          </a:p>
        </p:txBody>
      </p:sp>
      <p:pic>
        <p:nvPicPr>
          <p:cNvPr id="6" name="图片 5"/>
          <p:cNvPicPr>
            <a:picLocks noChangeAspect="1"/>
          </p:cNvPicPr>
          <p:nvPr/>
        </p:nvPicPr>
        <p:blipFill>
          <a:blip r:embed="rId2"/>
          <a:stretch>
            <a:fillRect/>
          </a:stretch>
        </p:blipFill>
        <p:spPr>
          <a:xfrm>
            <a:off x="2339752" y="2061429"/>
            <a:ext cx="4840312" cy="4107941"/>
          </a:xfrm>
          <a:prstGeom prst="rect">
            <a:avLst/>
          </a:prstGeom>
        </p:spPr>
      </p:pic>
      <p:sp>
        <p:nvSpPr>
          <p:cNvPr id="7" name="文本框 6"/>
          <p:cNvSpPr txBox="1"/>
          <p:nvPr/>
        </p:nvSpPr>
        <p:spPr>
          <a:xfrm>
            <a:off x="971600" y="1537810"/>
            <a:ext cx="3310650" cy="369332"/>
          </a:xfrm>
          <a:prstGeom prst="rect">
            <a:avLst/>
          </a:prstGeom>
          <a:noFill/>
        </p:spPr>
        <p:txBody>
          <a:bodyPr wrap="none" rtlCol="0">
            <a:spAutoFit/>
          </a:bodyPr>
          <a:lstStyle/>
          <a:p>
            <a:r>
              <a:rPr kumimoji="1" lang="zh-CN" altLang="en-US"/>
              <a:t>逻辑回归解决办法：</a:t>
            </a:r>
            <a:r>
              <a:rPr kumimoji="1" lang="en-US" altLang="zh-CN"/>
              <a:t>1V1</a:t>
            </a:r>
            <a:r>
              <a:rPr kumimoji="1" lang="zh-CN" altLang="en-US"/>
              <a:t>，</a:t>
            </a:r>
            <a:r>
              <a:rPr kumimoji="1" lang="en-US" altLang="zh-CN"/>
              <a:t>1Vall</a:t>
            </a:r>
            <a:endParaRPr kumimoji="1" lang="zh-CN" altLang="en-US"/>
          </a:p>
        </p:txBody>
      </p:sp>
    </p:spTree>
    <p:extLst>
      <p:ext uri="{BB962C8B-B14F-4D97-AF65-F5344CB8AC3E}">
        <p14:creationId xmlns:p14="http://schemas.microsoft.com/office/powerpoint/2010/main" val="9824428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55600" y="901700"/>
            <a:ext cx="8432800" cy="5054600"/>
          </a:xfrm>
          <a:prstGeom prst="rect">
            <a:avLst/>
          </a:prstGeom>
        </p:spPr>
      </p:pic>
    </p:spTree>
    <p:extLst>
      <p:ext uri="{BB962C8B-B14F-4D97-AF65-F5344CB8AC3E}">
        <p14:creationId xmlns:p14="http://schemas.microsoft.com/office/powerpoint/2010/main" val="863303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07704" y="2924944"/>
            <a:ext cx="5204566" cy="400110"/>
          </a:xfrm>
          <a:prstGeom prst="rect">
            <a:avLst/>
          </a:prstGeom>
          <a:noFill/>
        </p:spPr>
        <p:txBody>
          <a:bodyPr wrap="none" rtlCol="0">
            <a:spAutoFit/>
          </a:bodyPr>
          <a:lstStyle/>
          <a:p>
            <a:r>
              <a:rPr kumimoji="1" lang="en-US" altLang="zh-CN" sz="2000">
                <a:solidFill>
                  <a:srgbClr val="0070C0"/>
                </a:solidFill>
              </a:rPr>
              <a:t>softmax</a:t>
            </a:r>
            <a:r>
              <a:rPr kumimoji="1" lang="zh-CN" altLang="en-US" sz="2000">
                <a:solidFill>
                  <a:srgbClr val="0070C0"/>
                </a:solidFill>
              </a:rPr>
              <a:t>方法</a:t>
            </a:r>
            <a:r>
              <a:rPr kumimoji="1" lang="en-US" altLang="zh-CN" sz="2000">
                <a:solidFill>
                  <a:srgbClr val="0070C0"/>
                </a:solidFill>
              </a:rPr>
              <a:t>-</a:t>
            </a:r>
            <a:r>
              <a:rPr kumimoji="1" lang="zh-CN" altLang="en-US" sz="2000">
                <a:solidFill>
                  <a:srgbClr val="0070C0"/>
                </a:solidFill>
              </a:rPr>
              <a:t>逻辑回归在多分类问题上的推广</a:t>
            </a:r>
          </a:p>
        </p:txBody>
      </p:sp>
      <p:sp>
        <p:nvSpPr>
          <p:cNvPr id="4" name="文本框 3"/>
          <p:cNvSpPr txBox="1"/>
          <p:nvPr/>
        </p:nvSpPr>
        <p:spPr>
          <a:xfrm>
            <a:off x="5580112" y="3717032"/>
            <a:ext cx="3416320" cy="369332"/>
          </a:xfrm>
          <a:prstGeom prst="rect">
            <a:avLst/>
          </a:prstGeom>
          <a:noFill/>
        </p:spPr>
        <p:txBody>
          <a:bodyPr wrap="none" rtlCol="0">
            <a:spAutoFit/>
          </a:bodyPr>
          <a:lstStyle/>
          <a:p>
            <a:r>
              <a:rPr kumimoji="1" lang="zh-CN" altLang="en-US">
                <a:solidFill>
                  <a:srgbClr val="FF0000"/>
                </a:solidFill>
              </a:rPr>
              <a:t>将在后面的神经网络算法中介绍</a:t>
            </a:r>
          </a:p>
        </p:txBody>
      </p:sp>
    </p:spTree>
    <p:extLst>
      <p:ext uri="{BB962C8B-B14F-4D97-AF65-F5344CB8AC3E}">
        <p14:creationId xmlns:p14="http://schemas.microsoft.com/office/powerpoint/2010/main" val="20624833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9792" y="2924944"/>
            <a:ext cx="4339650" cy="646331"/>
          </a:xfrm>
          <a:prstGeom prst="rect">
            <a:avLst/>
          </a:prstGeom>
          <a:noFill/>
        </p:spPr>
        <p:txBody>
          <a:bodyPr wrap="none" rtlCol="0">
            <a:spAutoFit/>
          </a:bodyPr>
          <a:lstStyle/>
          <a:p>
            <a:r>
              <a:rPr kumimoji="1" lang="zh-CN" altLang="en-US" sz="3600">
                <a:solidFill>
                  <a:srgbClr val="0070C0"/>
                </a:solidFill>
              </a:rPr>
              <a:t>非监督学习的特点？</a:t>
            </a:r>
          </a:p>
        </p:txBody>
      </p:sp>
    </p:spTree>
    <p:extLst>
      <p:ext uri="{BB962C8B-B14F-4D97-AF65-F5344CB8AC3E}">
        <p14:creationId xmlns:p14="http://schemas.microsoft.com/office/powerpoint/2010/main" val="6990204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07704" y="836712"/>
            <a:ext cx="5804512" cy="5254001"/>
          </a:xfrm>
          <a:prstGeom prst="rect">
            <a:avLst/>
          </a:prstGeom>
        </p:spPr>
      </p:pic>
    </p:spTree>
    <p:extLst>
      <p:ext uri="{BB962C8B-B14F-4D97-AF65-F5344CB8AC3E}">
        <p14:creationId xmlns:p14="http://schemas.microsoft.com/office/powerpoint/2010/main" val="17010364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3808" y="2852936"/>
            <a:ext cx="4221027" cy="584775"/>
          </a:xfrm>
          <a:prstGeom prst="rect">
            <a:avLst/>
          </a:prstGeom>
          <a:noFill/>
        </p:spPr>
        <p:txBody>
          <a:bodyPr wrap="none" rtlCol="0">
            <a:spAutoFit/>
          </a:bodyPr>
          <a:lstStyle/>
          <a:p>
            <a:r>
              <a:rPr kumimoji="1" lang="en-US" altLang="zh-CN" sz="3200">
                <a:solidFill>
                  <a:srgbClr val="0070C0"/>
                </a:solidFill>
              </a:rPr>
              <a:t>“</a:t>
            </a:r>
            <a:r>
              <a:rPr kumimoji="1" lang="zh-CN" altLang="en-US" sz="3200">
                <a:solidFill>
                  <a:srgbClr val="0070C0"/>
                </a:solidFill>
              </a:rPr>
              <a:t>物以类聚，人以群分</a:t>
            </a:r>
            <a:r>
              <a:rPr kumimoji="1" lang="en-US" altLang="zh-CN" sz="3200">
                <a:solidFill>
                  <a:srgbClr val="0070C0"/>
                </a:solidFill>
              </a:rPr>
              <a:t>”</a:t>
            </a:r>
            <a:endParaRPr kumimoji="1" lang="zh-CN" altLang="en-US" sz="3200">
              <a:solidFill>
                <a:srgbClr val="0070C0"/>
              </a:solidFill>
            </a:endParaRPr>
          </a:p>
        </p:txBody>
      </p:sp>
    </p:spTree>
    <p:extLst>
      <p:ext uri="{BB962C8B-B14F-4D97-AF65-F5344CB8AC3E}">
        <p14:creationId xmlns:p14="http://schemas.microsoft.com/office/powerpoint/2010/main" val="1158134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93750" y="1250950"/>
            <a:ext cx="7556500" cy="4356100"/>
          </a:xfrm>
          <a:prstGeom prst="rect">
            <a:avLst/>
          </a:prstGeom>
        </p:spPr>
      </p:pic>
    </p:spTree>
    <p:extLst>
      <p:ext uri="{BB962C8B-B14F-4D97-AF65-F5344CB8AC3E}">
        <p14:creationId xmlns:p14="http://schemas.microsoft.com/office/powerpoint/2010/main" val="20166508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664" y="764704"/>
            <a:ext cx="6910225" cy="646331"/>
          </a:xfrm>
          <a:prstGeom prst="rect">
            <a:avLst/>
          </a:prstGeom>
          <a:noFill/>
        </p:spPr>
        <p:txBody>
          <a:bodyPr wrap="none" rtlCol="0">
            <a:spAutoFit/>
          </a:bodyPr>
          <a:lstStyle/>
          <a:p>
            <a:r>
              <a:rPr kumimoji="1" lang="zh-CN" altLang="en-US" sz="3600">
                <a:solidFill>
                  <a:srgbClr val="0070C0"/>
                </a:solidFill>
              </a:rPr>
              <a:t>非监督学习</a:t>
            </a:r>
            <a:r>
              <a:rPr kumimoji="1" lang="en-US" altLang="zh-CN" sz="3600">
                <a:solidFill>
                  <a:srgbClr val="0070C0"/>
                </a:solidFill>
              </a:rPr>
              <a:t>(unsupervised learning)</a:t>
            </a:r>
            <a:endParaRPr kumimoji="1" lang="zh-CN" altLang="en-US" sz="3600">
              <a:solidFill>
                <a:srgbClr val="0070C0"/>
              </a:solidFill>
            </a:endParaRPr>
          </a:p>
        </p:txBody>
      </p:sp>
      <p:sp>
        <p:nvSpPr>
          <p:cNvPr id="3" name="文本框 2"/>
          <p:cNvSpPr txBox="1"/>
          <p:nvPr/>
        </p:nvSpPr>
        <p:spPr>
          <a:xfrm>
            <a:off x="3203848" y="3068960"/>
            <a:ext cx="2774927" cy="461665"/>
          </a:xfrm>
          <a:prstGeom prst="rect">
            <a:avLst/>
          </a:prstGeom>
          <a:noFill/>
        </p:spPr>
        <p:txBody>
          <a:bodyPr wrap="none" rtlCol="0">
            <a:spAutoFit/>
          </a:bodyPr>
          <a:lstStyle/>
          <a:p>
            <a:r>
              <a:rPr kumimoji="1" lang="zh-CN" altLang="en-US" sz="2400"/>
              <a:t>主要方法：</a:t>
            </a:r>
            <a:r>
              <a:rPr kumimoji="1" lang="en-US" altLang="zh-CN" sz="2400"/>
              <a:t>k-means</a:t>
            </a:r>
            <a:endParaRPr kumimoji="1" lang="zh-CN" altLang="en-US" sz="2400"/>
          </a:p>
        </p:txBody>
      </p:sp>
    </p:spTree>
    <p:extLst>
      <p:ext uri="{BB962C8B-B14F-4D97-AF65-F5344CB8AC3E}">
        <p14:creationId xmlns:p14="http://schemas.microsoft.com/office/powerpoint/2010/main" val="8571422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835696" y="548680"/>
            <a:ext cx="5319688" cy="1836955"/>
          </a:xfrm>
          <a:prstGeom prst="rect">
            <a:avLst/>
          </a:prstGeom>
        </p:spPr>
      </p:pic>
      <p:pic>
        <p:nvPicPr>
          <p:cNvPr id="4" name="图片 3"/>
          <p:cNvPicPr>
            <a:picLocks noChangeAspect="1"/>
          </p:cNvPicPr>
          <p:nvPr/>
        </p:nvPicPr>
        <p:blipFill>
          <a:blip r:embed="rId3"/>
          <a:stretch>
            <a:fillRect/>
          </a:stretch>
        </p:blipFill>
        <p:spPr>
          <a:xfrm>
            <a:off x="1835696" y="2564904"/>
            <a:ext cx="5331721" cy="1818765"/>
          </a:xfrm>
          <a:prstGeom prst="rect">
            <a:avLst/>
          </a:prstGeom>
        </p:spPr>
      </p:pic>
      <p:pic>
        <p:nvPicPr>
          <p:cNvPr id="5" name="图片 4"/>
          <p:cNvPicPr>
            <a:picLocks noChangeAspect="1"/>
          </p:cNvPicPr>
          <p:nvPr/>
        </p:nvPicPr>
        <p:blipFill>
          <a:blip r:embed="rId4"/>
          <a:stretch>
            <a:fillRect/>
          </a:stretch>
        </p:blipFill>
        <p:spPr>
          <a:xfrm>
            <a:off x="1866457" y="4653136"/>
            <a:ext cx="5300960" cy="1804768"/>
          </a:xfrm>
          <a:prstGeom prst="rect">
            <a:avLst/>
          </a:prstGeom>
        </p:spPr>
      </p:pic>
    </p:spTree>
    <p:extLst>
      <p:ext uri="{BB962C8B-B14F-4D97-AF65-F5344CB8AC3E}">
        <p14:creationId xmlns:p14="http://schemas.microsoft.com/office/powerpoint/2010/main" val="6694580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9000" y="986589"/>
            <a:ext cx="2407262" cy="584775"/>
          </a:xfrm>
          <a:prstGeom prst="rect">
            <a:avLst/>
          </a:prstGeom>
          <a:noFill/>
        </p:spPr>
        <p:txBody>
          <a:bodyPr wrap="none" rtlCol="0">
            <a:spAutoFit/>
          </a:bodyPr>
          <a:lstStyle/>
          <a:p>
            <a:r>
              <a:rPr kumimoji="1" lang="en-US" altLang="zh-CN" sz="3200">
                <a:solidFill>
                  <a:srgbClr val="7030A0"/>
                </a:solidFill>
              </a:rPr>
              <a:t>k-means</a:t>
            </a:r>
            <a:r>
              <a:rPr kumimoji="1" lang="zh-CN" altLang="en-US" sz="3200">
                <a:solidFill>
                  <a:srgbClr val="7030A0"/>
                </a:solidFill>
              </a:rPr>
              <a:t>步骤</a:t>
            </a:r>
          </a:p>
        </p:txBody>
      </p:sp>
      <p:sp>
        <p:nvSpPr>
          <p:cNvPr id="3" name="文本框 2"/>
          <p:cNvSpPr txBox="1"/>
          <p:nvPr/>
        </p:nvSpPr>
        <p:spPr>
          <a:xfrm>
            <a:off x="1455821" y="2213811"/>
            <a:ext cx="7577715" cy="2862322"/>
          </a:xfrm>
          <a:prstGeom prst="rect">
            <a:avLst/>
          </a:prstGeom>
          <a:noFill/>
        </p:spPr>
        <p:txBody>
          <a:bodyPr wrap="none" rtlCol="0">
            <a:spAutoFit/>
          </a:bodyPr>
          <a:lstStyle/>
          <a:p>
            <a:r>
              <a:rPr kumimoji="1" lang="en-US" altLang="zh-CN">
                <a:solidFill>
                  <a:srgbClr val="0070C0"/>
                </a:solidFill>
              </a:rPr>
              <a:t>1</a:t>
            </a:r>
            <a:r>
              <a:rPr kumimoji="1" lang="zh-CN" altLang="en-US">
                <a:solidFill>
                  <a:srgbClr val="0070C0"/>
                </a:solidFill>
              </a:rPr>
              <a:t>、</a:t>
            </a:r>
            <a:r>
              <a:rPr kumimoji="1" lang="zh-CN" altLang="en-US">
                <a:solidFill>
                  <a:srgbClr val="FF0000"/>
                </a:solidFill>
              </a:rPr>
              <a:t>随机</a:t>
            </a:r>
            <a:r>
              <a:rPr kumimoji="1" lang="zh-CN" altLang="en-US">
                <a:solidFill>
                  <a:srgbClr val="0070C0"/>
                </a:solidFill>
              </a:rPr>
              <a:t>设置</a:t>
            </a:r>
            <a:r>
              <a:rPr kumimoji="1" lang="en-US" altLang="zh-CN">
                <a:solidFill>
                  <a:srgbClr val="0070C0"/>
                </a:solidFill>
              </a:rPr>
              <a:t>K</a:t>
            </a:r>
            <a:r>
              <a:rPr kumimoji="1" lang="zh-CN" altLang="en-US">
                <a:solidFill>
                  <a:srgbClr val="0070C0"/>
                </a:solidFill>
              </a:rPr>
              <a:t>个特征空间内的点作为初始的聚类中心</a:t>
            </a:r>
            <a:endParaRPr kumimoji="1" lang="en-US" altLang="zh-CN">
              <a:solidFill>
                <a:srgbClr val="0070C0"/>
              </a:solidFill>
            </a:endParaRPr>
          </a:p>
          <a:p>
            <a:endParaRPr kumimoji="1" lang="en-US" altLang="zh-CN">
              <a:solidFill>
                <a:srgbClr val="0070C0"/>
              </a:solidFill>
            </a:endParaRPr>
          </a:p>
          <a:p>
            <a:r>
              <a:rPr kumimoji="1" lang="en-US" altLang="zh-CN">
                <a:solidFill>
                  <a:srgbClr val="0070C0"/>
                </a:solidFill>
              </a:rPr>
              <a:t>2</a:t>
            </a:r>
            <a:r>
              <a:rPr kumimoji="1" lang="zh-CN" altLang="en-US">
                <a:solidFill>
                  <a:srgbClr val="0070C0"/>
                </a:solidFill>
              </a:rPr>
              <a:t>、对于其他每个点计算到</a:t>
            </a:r>
            <a:r>
              <a:rPr kumimoji="1" lang="en-US" altLang="zh-CN">
                <a:solidFill>
                  <a:srgbClr val="0070C0"/>
                </a:solidFill>
              </a:rPr>
              <a:t>K</a:t>
            </a:r>
            <a:r>
              <a:rPr kumimoji="1" lang="zh-CN" altLang="en-US">
                <a:solidFill>
                  <a:srgbClr val="0070C0"/>
                </a:solidFill>
              </a:rPr>
              <a:t>个中心的距离，</a:t>
            </a:r>
            <a:r>
              <a:rPr kumimoji="1" lang="zh-CN" altLang="en-US">
                <a:solidFill>
                  <a:srgbClr val="FF0000"/>
                </a:solidFill>
              </a:rPr>
              <a:t>未知的点选择最近的一个聚类</a:t>
            </a:r>
            <a:endParaRPr kumimoji="1" lang="en-US" altLang="zh-CN">
              <a:solidFill>
                <a:srgbClr val="FF0000"/>
              </a:solidFill>
            </a:endParaRPr>
          </a:p>
          <a:p>
            <a:r>
              <a:rPr kumimoji="1" lang="zh-CN" altLang="en-US">
                <a:solidFill>
                  <a:srgbClr val="FF0000"/>
                </a:solidFill>
              </a:rPr>
              <a:t>中心点作为标记类别</a:t>
            </a:r>
            <a:endParaRPr kumimoji="1" lang="en-US" altLang="zh-CN">
              <a:solidFill>
                <a:srgbClr val="FF0000"/>
              </a:solidFill>
            </a:endParaRPr>
          </a:p>
          <a:p>
            <a:endParaRPr kumimoji="1" lang="en-US" altLang="zh-CN">
              <a:solidFill>
                <a:srgbClr val="0070C0"/>
              </a:solidFill>
            </a:endParaRPr>
          </a:p>
          <a:p>
            <a:r>
              <a:rPr kumimoji="1" lang="en-US" altLang="zh-CN">
                <a:solidFill>
                  <a:srgbClr val="0070C0"/>
                </a:solidFill>
              </a:rPr>
              <a:t>3</a:t>
            </a:r>
            <a:r>
              <a:rPr kumimoji="1" lang="zh-CN" altLang="en-US">
                <a:solidFill>
                  <a:srgbClr val="0070C0"/>
                </a:solidFill>
              </a:rPr>
              <a:t>、接着对着标记的聚类中心之后，重新计算出每个聚类的新中心点（平</a:t>
            </a:r>
            <a:endParaRPr kumimoji="1" lang="en-US" altLang="zh-CN">
              <a:solidFill>
                <a:srgbClr val="0070C0"/>
              </a:solidFill>
            </a:endParaRPr>
          </a:p>
          <a:p>
            <a:r>
              <a:rPr kumimoji="1" lang="zh-CN" altLang="en-US">
                <a:solidFill>
                  <a:srgbClr val="0070C0"/>
                </a:solidFill>
              </a:rPr>
              <a:t>均值）</a:t>
            </a:r>
            <a:endParaRPr kumimoji="1" lang="en-US" altLang="zh-CN">
              <a:solidFill>
                <a:srgbClr val="0070C0"/>
              </a:solidFill>
            </a:endParaRPr>
          </a:p>
          <a:p>
            <a:endParaRPr kumimoji="1" lang="en-US" altLang="zh-CN">
              <a:solidFill>
                <a:srgbClr val="0070C0"/>
              </a:solidFill>
            </a:endParaRPr>
          </a:p>
          <a:p>
            <a:r>
              <a:rPr kumimoji="1" lang="en-US" altLang="zh-CN">
                <a:solidFill>
                  <a:srgbClr val="0070C0"/>
                </a:solidFill>
              </a:rPr>
              <a:t>4</a:t>
            </a:r>
            <a:r>
              <a:rPr kumimoji="1" lang="zh-CN" altLang="en-US">
                <a:solidFill>
                  <a:srgbClr val="0070C0"/>
                </a:solidFill>
              </a:rPr>
              <a:t>、如果计算得出的新中心点与原中心点一样，那么结束，否则重新进行</a:t>
            </a:r>
            <a:endParaRPr kumimoji="1" lang="en-US" altLang="zh-CN">
              <a:solidFill>
                <a:srgbClr val="0070C0"/>
              </a:solidFill>
            </a:endParaRPr>
          </a:p>
          <a:p>
            <a:r>
              <a:rPr kumimoji="1" lang="zh-CN" altLang="en-US">
                <a:solidFill>
                  <a:srgbClr val="0070C0"/>
                </a:solidFill>
              </a:rPr>
              <a:t>第二步过程</a:t>
            </a:r>
          </a:p>
        </p:txBody>
      </p:sp>
    </p:spTree>
    <p:extLst>
      <p:ext uri="{BB962C8B-B14F-4D97-AF65-F5344CB8AC3E}">
        <p14:creationId xmlns:p14="http://schemas.microsoft.com/office/powerpoint/2010/main" val="9147877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9000" y="986589"/>
            <a:ext cx="2232534" cy="584775"/>
          </a:xfrm>
          <a:prstGeom prst="rect">
            <a:avLst/>
          </a:prstGeom>
          <a:noFill/>
        </p:spPr>
        <p:txBody>
          <a:bodyPr wrap="none" rtlCol="0">
            <a:spAutoFit/>
          </a:bodyPr>
          <a:lstStyle/>
          <a:p>
            <a:r>
              <a:rPr kumimoji="1" lang="en-US" altLang="zh-CN" sz="3200">
                <a:solidFill>
                  <a:srgbClr val="7030A0"/>
                </a:solidFill>
              </a:rPr>
              <a:t>k-means API</a:t>
            </a:r>
          </a:p>
        </p:txBody>
      </p:sp>
      <p:sp>
        <p:nvSpPr>
          <p:cNvPr id="3" name="文本框 2"/>
          <p:cNvSpPr txBox="1"/>
          <p:nvPr/>
        </p:nvSpPr>
        <p:spPr>
          <a:xfrm>
            <a:off x="2826880" y="3212976"/>
            <a:ext cx="3343800" cy="461665"/>
          </a:xfrm>
          <a:prstGeom prst="rect">
            <a:avLst/>
          </a:prstGeom>
          <a:noFill/>
        </p:spPr>
        <p:txBody>
          <a:bodyPr wrap="none" rtlCol="0">
            <a:spAutoFit/>
          </a:bodyPr>
          <a:lstStyle/>
          <a:p>
            <a:pPr marL="285750" indent="-285750">
              <a:buFont typeface="Arial" charset="0"/>
              <a:buChar char="•"/>
            </a:pPr>
            <a:r>
              <a:rPr kumimoji="1" lang="en-US" altLang="zh-CN" sz="2400"/>
              <a:t>sklearn.cluster.</a:t>
            </a:r>
            <a:r>
              <a:rPr kumimoji="1" lang="en-US" altLang="zh-CN" sz="2400">
                <a:solidFill>
                  <a:srgbClr val="FF0000"/>
                </a:solidFill>
              </a:rPr>
              <a:t>KMeans</a:t>
            </a:r>
            <a:endParaRPr kumimoji="1" lang="zh-CN" altLang="en-US" sz="2400">
              <a:solidFill>
                <a:srgbClr val="FF0000"/>
              </a:solidFill>
            </a:endParaRPr>
          </a:p>
        </p:txBody>
      </p:sp>
    </p:spTree>
    <p:extLst>
      <p:ext uri="{BB962C8B-B14F-4D97-AF65-F5344CB8AC3E}">
        <p14:creationId xmlns:p14="http://schemas.microsoft.com/office/powerpoint/2010/main" val="10029072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1920" y="908720"/>
            <a:ext cx="1331839" cy="523220"/>
          </a:xfrm>
          <a:prstGeom prst="rect">
            <a:avLst/>
          </a:prstGeom>
        </p:spPr>
        <p:txBody>
          <a:bodyPr wrap="none">
            <a:spAutoFit/>
          </a:bodyPr>
          <a:lstStyle/>
          <a:p>
            <a:r>
              <a:rPr kumimoji="1" lang="en-US" altLang="zh-CN" sz="2800">
                <a:solidFill>
                  <a:schemeClr val="accent6">
                    <a:lumMod val="75000"/>
                  </a:schemeClr>
                </a:solidFill>
              </a:rPr>
              <a:t>Kmeans</a:t>
            </a:r>
          </a:p>
        </p:txBody>
      </p:sp>
      <p:sp>
        <p:nvSpPr>
          <p:cNvPr id="3" name="文本框 2"/>
          <p:cNvSpPr txBox="1"/>
          <p:nvPr/>
        </p:nvSpPr>
        <p:spPr>
          <a:xfrm>
            <a:off x="1310209" y="2636912"/>
            <a:ext cx="7694735" cy="2000548"/>
          </a:xfrm>
          <a:prstGeom prst="rect">
            <a:avLst/>
          </a:prstGeom>
          <a:noFill/>
        </p:spPr>
        <p:txBody>
          <a:bodyPr wrap="none" rtlCol="0">
            <a:spAutoFit/>
          </a:bodyPr>
          <a:lstStyle/>
          <a:p>
            <a:pPr marL="342900" indent="-342900">
              <a:buFont typeface="Arial" charset="0"/>
              <a:buChar char="•"/>
            </a:pPr>
            <a:r>
              <a:rPr lang="nl-NL" altLang="zh-CN" sz="2400"/>
              <a:t>sklearn.cluster.KMeans(</a:t>
            </a:r>
            <a:r>
              <a:rPr lang="nl-NL" altLang="zh-CN" sz="2400" i="1"/>
              <a:t>n_clusters=8,init=‘k-means++’</a:t>
            </a:r>
            <a:r>
              <a:rPr lang="nl-NL" altLang="zh-CN"/>
              <a:t>)</a:t>
            </a:r>
          </a:p>
          <a:p>
            <a:pPr marL="800100" lvl="1" indent="-342900">
              <a:buFont typeface="Arial" charset="0"/>
              <a:buChar char="•"/>
            </a:pPr>
            <a:r>
              <a:rPr lang="nl-NL" altLang="zh-CN" sz="2000"/>
              <a:t>k-means</a:t>
            </a:r>
            <a:r>
              <a:rPr lang="zh-CN" altLang="en-US" sz="2000"/>
              <a:t>聚类</a:t>
            </a:r>
            <a:endParaRPr lang="en-US" altLang="zh-CN" sz="2000"/>
          </a:p>
          <a:p>
            <a:pPr marL="800100" lvl="1" indent="-342900">
              <a:buFont typeface="Arial" charset="0"/>
              <a:buChar char="•"/>
            </a:pPr>
            <a:r>
              <a:rPr lang="en-US" altLang="zh-CN" sz="2000"/>
              <a:t>n_clusters:</a:t>
            </a:r>
            <a:r>
              <a:rPr lang="zh-CN" altLang="en-US" sz="2000"/>
              <a:t>开始的聚类中心数量</a:t>
            </a:r>
            <a:endParaRPr lang="en-US" altLang="zh-CN" sz="2000"/>
          </a:p>
          <a:p>
            <a:pPr marL="800100" lvl="1" indent="-342900">
              <a:buFont typeface="Arial" charset="0"/>
              <a:buChar char="•"/>
            </a:pPr>
            <a:r>
              <a:rPr lang="en-US" altLang="zh-CN" sz="2000"/>
              <a:t>init:</a:t>
            </a:r>
            <a:r>
              <a:rPr lang="zh-CN" altLang="en-US" sz="2000"/>
              <a:t>初始化方法，默认为</a:t>
            </a:r>
            <a:r>
              <a:rPr lang="en-US" altLang="zh-CN" sz="2000"/>
              <a:t>'k-means ++’</a:t>
            </a:r>
          </a:p>
          <a:p>
            <a:pPr marL="800100" lvl="1" indent="-342900">
              <a:buFont typeface="Arial" charset="0"/>
              <a:buChar char="•"/>
            </a:pPr>
            <a:endParaRPr lang="en-US" altLang="zh-CN" sz="2000"/>
          </a:p>
          <a:p>
            <a:pPr marL="800100" lvl="1" indent="-342900">
              <a:buFont typeface="Arial" charset="0"/>
              <a:buChar char="•"/>
            </a:pPr>
            <a:r>
              <a:rPr lang="en-US" altLang="zh-CN" sz="2000"/>
              <a:t>labels_:</a:t>
            </a:r>
            <a:r>
              <a:rPr lang="zh-CN" altLang="en-US" sz="2000"/>
              <a:t>默认标记的类型，可以和真实值比较（不是值比较）</a:t>
            </a:r>
            <a:endParaRPr lang="en-US" altLang="zh-CN" sz="2000"/>
          </a:p>
        </p:txBody>
      </p:sp>
    </p:spTree>
    <p:extLst>
      <p:ext uri="{BB962C8B-B14F-4D97-AF65-F5344CB8AC3E}">
        <p14:creationId xmlns:p14="http://schemas.microsoft.com/office/powerpoint/2010/main" val="2627701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2123728" y="2276872"/>
                <a:ext cx="4910319" cy="1938992"/>
              </a:xfrm>
              <a:prstGeom prst="rect">
                <a:avLst/>
              </a:prstGeom>
              <a:noFill/>
            </p:spPr>
            <p:txBody>
              <a:bodyPr wrap="none" rtlCol="0">
                <a:spAutoFit/>
              </a:bodyPr>
              <a:lstStyle/>
              <a:p>
                <a:r>
                  <a:rPr kumimoji="1" lang="zh-CN" altLang="en-US" sz="2000"/>
                  <a:t>期末成绩：</a:t>
                </a:r>
                <a:r>
                  <a:rPr kumimoji="1" lang="en-US" altLang="zh-CN" sz="2000"/>
                  <a:t>0.7</a:t>
                </a:r>
                <a14:m>
                  <m:oMath xmlns:m="http://schemas.openxmlformats.org/officeDocument/2006/math">
                    <m:r>
                      <a:rPr kumimoji="1" lang="en-US" altLang="zh-CN" sz="2000" i="1">
                        <a:latin typeface="Cambria Math" charset="0"/>
                        <a:ea typeface="Cambria Math" charset="0"/>
                        <a:cs typeface="Cambria Math" charset="0"/>
                      </a:rPr>
                      <m:t>×</m:t>
                    </m:r>
                  </m:oMath>
                </a14:m>
                <a:r>
                  <a:rPr kumimoji="1" lang="zh-CN" altLang="en-US" sz="2000"/>
                  <a:t>考试成绩</a:t>
                </a:r>
                <a14:m>
                  <m:oMath xmlns:m="http://schemas.openxmlformats.org/officeDocument/2006/math">
                    <m:r>
                      <a:rPr kumimoji="1" lang="en-US" altLang="zh-CN" sz="2000" b="0" i="1">
                        <a:latin typeface="Cambria Math" charset="0"/>
                      </a:rPr>
                      <m:t>+</m:t>
                    </m:r>
                  </m:oMath>
                </a14:m>
                <a:r>
                  <a:rPr kumimoji="1" lang="en-US" altLang="zh-CN" sz="2000"/>
                  <a:t>0.3</a:t>
                </a:r>
                <a14:m>
                  <m:oMath xmlns:m="http://schemas.openxmlformats.org/officeDocument/2006/math">
                    <m:r>
                      <a:rPr kumimoji="1" lang="en-US" altLang="zh-CN" sz="2000" i="1">
                        <a:latin typeface="Cambria Math" charset="0"/>
                        <a:ea typeface="Cambria Math" charset="0"/>
                        <a:cs typeface="Cambria Math" charset="0"/>
                      </a:rPr>
                      <m:t>×</m:t>
                    </m:r>
                  </m:oMath>
                </a14:m>
                <a:r>
                  <a:rPr kumimoji="1" lang="zh-CN" altLang="en-US" sz="2000"/>
                  <a:t>平时成绩</a:t>
                </a:r>
                <a:endParaRPr kumimoji="1" lang="en-US" altLang="zh-CN" sz="2000"/>
              </a:p>
              <a:p>
                <a:endParaRPr kumimoji="1" lang="en-US" altLang="zh-CN" sz="2000"/>
              </a:p>
              <a:p>
                <a:endParaRPr kumimoji="1" lang="en-US" altLang="zh-CN" sz="2000"/>
              </a:p>
              <a:p>
                <a:endParaRPr kumimoji="1" lang="en-US" altLang="zh-CN" sz="2000"/>
              </a:p>
              <a:p>
                <a:endParaRPr kumimoji="1" lang="en-US" altLang="zh-CN" sz="2000"/>
              </a:p>
              <a:p>
                <a:r>
                  <a:rPr kumimoji="1" lang="zh-CN" altLang="en-US" sz="2000"/>
                  <a:t>西瓜好坏：</a:t>
                </a:r>
                <a:r>
                  <a:rPr kumimoji="1" lang="en-US" altLang="zh-CN" sz="2000"/>
                  <a:t>0.2</a:t>
                </a:r>
                <a14:m>
                  <m:oMath xmlns:m="http://schemas.openxmlformats.org/officeDocument/2006/math">
                    <m:r>
                      <a:rPr kumimoji="1" lang="en-US" altLang="zh-CN" sz="2000" i="1">
                        <a:latin typeface="Cambria Math" charset="0"/>
                        <a:ea typeface="Cambria Math" charset="0"/>
                        <a:cs typeface="Cambria Math" charset="0"/>
                      </a:rPr>
                      <m:t>×</m:t>
                    </m:r>
                  </m:oMath>
                </a14:m>
                <a:r>
                  <a:rPr kumimoji="1" lang="zh-CN" altLang="en-US" sz="2000"/>
                  <a:t>色泽</a:t>
                </a:r>
                <a14:m>
                  <m:oMath xmlns:m="http://schemas.openxmlformats.org/officeDocument/2006/math">
                    <m:r>
                      <a:rPr kumimoji="1" lang="en-US" altLang="zh-CN" sz="2000" b="0" i="1">
                        <a:latin typeface="Cambria Math" charset="0"/>
                      </a:rPr>
                      <m:t>+</m:t>
                    </m:r>
                  </m:oMath>
                </a14:m>
                <a:r>
                  <a:rPr kumimoji="1" lang="en-US" altLang="zh-CN" sz="2000"/>
                  <a:t>0.5</a:t>
                </a:r>
                <a14:m>
                  <m:oMath xmlns:m="http://schemas.openxmlformats.org/officeDocument/2006/math">
                    <m:r>
                      <a:rPr kumimoji="1" lang="en-US" altLang="zh-CN" sz="2000" i="1">
                        <a:latin typeface="Cambria Math" charset="0"/>
                        <a:ea typeface="Cambria Math" charset="0"/>
                        <a:cs typeface="Cambria Math" charset="0"/>
                      </a:rPr>
                      <m:t>×</m:t>
                    </m:r>
                  </m:oMath>
                </a14:m>
                <a:r>
                  <a:rPr kumimoji="1" lang="zh-CN" altLang="en-US" sz="2000"/>
                  <a:t>根蒂</a:t>
                </a:r>
                <a14:m>
                  <m:oMath xmlns:m="http://schemas.openxmlformats.org/officeDocument/2006/math">
                    <m:r>
                      <a:rPr kumimoji="1" lang="en-US" altLang="zh-CN" sz="2000" b="0" i="1">
                        <a:latin typeface="Cambria Math" charset="0"/>
                      </a:rPr>
                      <m:t>+</m:t>
                    </m:r>
                  </m:oMath>
                </a14:m>
                <a:r>
                  <a:rPr kumimoji="1" lang="en-US" altLang="zh-CN" sz="2000"/>
                  <a:t>0.3</a:t>
                </a:r>
                <a14:m>
                  <m:oMath xmlns:m="http://schemas.openxmlformats.org/officeDocument/2006/math">
                    <m:r>
                      <a:rPr kumimoji="1" lang="en-US" altLang="zh-CN" sz="2000" i="1">
                        <a:latin typeface="Cambria Math" charset="0"/>
                        <a:ea typeface="Cambria Math" charset="0"/>
                        <a:cs typeface="Cambria Math" charset="0"/>
                      </a:rPr>
                      <m:t>×</m:t>
                    </m:r>
                  </m:oMath>
                </a14:m>
                <a:r>
                  <a:rPr kumimoji="1" lang="zh-CN" altLang="en-US" sz="2000"/>
                  <a:t>敲声</a:t>
                </a:r>
              </a:p>
            </p:txBody>
          </p:sp>
        </mc:Choice>
        <mc:Fallback xmlns="">
          <p:sp>
            <p:nvSpPr>
              <p:cNvPr id="2" name="文本框 1"/>
              <p:cNvSpPr txBox="1">
                <a:spLocks noRot="1" noChangeAspect="1" noMove="1" noResize="1" noEditPoints="1" noAdjustHandles="1" noChangeArrowheads="1" noChangeShapeType="1" noTextEdit="1"/>
              </p:cNvSpPr>
              <p:nvPr/>
            </p:nvSpPr>
            <p:spPr>
              <a:xfrm>
                <a:off x="2123728" y="2276872"/>
                <a:ext cx="4910319" cy="1938992"/>
              </a:xfrm>
              <a:prstGeom prst="rect">
                <a:avLst/>
              </a:prstGeom>
              <a:blipFill rotWithShape="0">
                <a:blip r:embed="rId2"/>
                <a:stretch>
                  <a:fillRect l="-1241" t="-2830" r="-744" b="-50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4119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47864" y="2708920"/>
            <a:ext cx="2802370" cy="1938992"/>
          </a:xfrm>
          <a:prstGeom prst="rect">
            <a:avLst/>
          </a:prstGeom>
          <a:noFill/>
        </p:spPr>
        <p:txBody>
          <a:bodyPr wrap="none" rtlCol="0">
            <a:spAutoFit/>
          </a:bodyPr>
          <a:lstStyle/>
          <a:p>
            <a:r>
              <a:rPr kumimoji="1" lang="en-US" altLang="zh-CN" sz="2400"/>
              <a:t>1</a:t>
            </a:r>
            <a:r>
              <a:rPr kumimoji="1" lang="zh-CN" altLang="en-US" sz="2400"/>
              <a:t>、降维之后的数据</a:t>
            </a:r>
            <a:endParaRPr kumimoji="1" lang="en-US" altLang="zh-CN" sz="2400"/>
          </a:p>
          <a:p>
            <a:endParaRPr kumimoji="1" lang="en-US" altLang="zh-CN" sz="2400"/>
          </a:p>
          <a:p>
            <a:r>
              <a:rPr kumimoji="1" lang="en-US" altLang="zh-CN" sz="2400"/>
              <a:t>2</a:t>
            </a:r>
            <a:r>
              <a:rPr kumimoji="1" lang="zh-CN" altLang="en-US" sz="2400"/>
              <a:t>、</a:t>
            </a:r>
            <a:r>
              <a:rPr kumimoji="1" lang="en-US" altLang="zh-CN" sz="2400"/>
              <a:t>k-means</a:t>
            </a:r>
            <a:r>
              <a:rPr kumimoji="1" lang="zh-CN" altLang="en-US" sz="2400"/>
              <a:t>聚类</a:t>
            </a:r>
            <a:endParaRPr kumimoji="1" lang="en-US" altLang="zh-CN" sz="2400"/>
          </a:p>
          <a:p>
            <a:endParaRPr kumimoji="1" lang="en-US" altLang="zh-CN" sz="2400"/>
          </a:p>
          <a:p>
            <a:r>
              <a:rPr kumimoji="1" lang="en-US" altLang="zh-CN" sz="2400"/>
              <a:t>3</a:t>
            </a:r>
            <a:r>
              <a:rPr kumimoji="1" lang="zh-CN" altLang="en-US" sz="2400"/>
              <a:t>、聚类结果显示</a:t>
            </a:r>
          </a:p>
        </p:txBody>
      </p:sp>
      <p:sp>
        <p:nvSpPr>
          <p:cNvPr id="4" name="文本框 3"/>
          <p:cNvSpPr txBox="1"/>
          <p:nvPr/>
        </p:nvSpPr>
        <p:spPr>
          <a:xfrm>
            <a:off x="1954469" y="764704"/>
            <a:ext cx="5589159" cy="523220"/>
          </a:xfrm>
          <a:prstGeom prst="rect">
            <a:avLst/>
          </a:prstGeom>
          <a:noFill/>
        </p:spPr>
        <p:txBody>
          <a:bodyPr wrap="none" rtlCol="0">
            <a:spAutoFit/>
          </a:bodyPr>
          <a:lstStyle/>
          <a:p>
            <a:r>
              <a:rPr kumimoji="1" lang="en-US" altLang="zh-CN" sz="2800">
                <a:solidFill>
                  <a:schemeClr val="accent6">
                    <a:lumMod val="75000"/>
                  </a:schemeClr>
                </a:solidFill>
              </a:rPr>
              <a:t>k-means</a:t>
            </a:r>
            <a:r>
              <a:rPr kumimoji="1" lang="zh-CN" altLang="en-US" sz="2800">
                <a:solidFill>
                  <a:schemeClr val="accent6">
                    <a:lumMod val="75000"/>
                  </a:schemeClr>
                </a:solidFill>
              </a:rPr>
              <a:t>对</a:t>
            </a:r>
            <a:r>
              <a:rPr kumimoji="1" lang="en-US" altLang="zh-CN" sz="2800">
                <a:solidFill>
                  <a:schemeClr val="accent6">
                    <a:lumMod val="75000"/>
                  </a:schemeClr>
                </a:solidFill>
              </a:rPr>
              <a:t>Instacart</a:t>
            </a:r>
            <a:r>
              <a:rPr kumimoji="1" lang="zh-CN" altLang="en-US" sz="2800">
                <a:solidFill>
                  <a:schemeClr val="accent6">
                    <a:lumMod val="75000"/>
                  </a:schemeClr>
                </a:solidFill>
              </a:rPr>
              <a:t> </a:t>
            </a:r>
            <a:r>
              <a:rPr kumimoji="1" lang="en-US" altLang="zh-CN" sz="2800">
                <a:solidFill>
                  <a:schemeClr val="accent6">
                    <a:lumMod val="75000"/>
                  </a:schemeClr>
                </a:solidFill>
              </a:rPr>
              <a:t>Market</a:t>
            </a:r>
            <a:r>
              <a:rPr kumimoji="1" lang="zh-CN" altLang="en-US" sz="2800">
                <a:solidFill>
                  <a:schemeClr val="accent6">
                    <a:lumMod val="75000"/>
                  </a:schemeClr>
                </a:solidFill>
              </a:rPr>
              <a:t>用户聚类</a:t>
            </a:r>
          </a:p>
        </p:txBody>
      </p:sp>
    </p:spTree>
    <p:extLst>
      <p:ext uri="{BB962C8B-B14F-4D97-AF65-F5344CB8AC3E}">
        <p14:creationId xmlns:p14="http://schemas.microsoft.com/office/powerpoint/2010/main" val="11515160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59832" y="908720"/>
            <a:ext cx="3486275" cy="523220"/>
          </a:xfrm>
          <a:prstGeom prst="rect">
            <a:avLst/>
          </a:prstGeom>
        </p:spPr>
        <p:txBody>
          <a:bodyPr wrap="none">
            <a:spAutoFit/>
          </a:bodyPr>
          <a:lstStyle/>
          <a:p>
            <a:r>
              <a:rPr kumimoji="1" lang="en-US" altLang="zh-CN" sz="2800">
                <a:solidFill>
                  <a:schemeClr val="accent6">
                    <a:lumMod val="75000"/>
                  </a:schemeClr>
                </a:solidFill>
              </a:rPr>
              <a:t>Kmeans</a:t>
            </a:r>
            <a:r>
              <a:rPr kumimoji="1" lang="zh-CN" altLang="en-US" sz="2800">
                <a:solidFill>
                  <a:schemeClr val="accent6">
                    <a:lumMod val="75000"/>
                  </a:schemeClr>
                </a:solidFill>
              </a:rPr>
              <a:t>性能评估指标</a:t>
            </a:r>
            <a:endParaRPr kumimoji="1" lang="en-US" altLang="zh-CN" sz="2800">
              <a:solidFill>
                <a:schemeClr val="accent6">
                  <a:lumMod val="75000"/>
                </a:schemeClr>
              </a:solidFill>
            </a:endParaRPr>
          </a:p>
        </p:txBody>
      </p:sp>
      <mc:AlternateContent xmlns:mc="http://schemas.openxmlformats.org/markup-compatibility/2006" xmlns:a14="http://schemas.microsoft.com/office/drawing/2010/main">
        <mc:Choice Requires="a14">
          <p:sp>
            <p:nvSpPr>
              <p:cNvPr id="3" name="文本框 2"/>
              <p:cNvSpPr txBox="1"/>
              <p:nvPr/>
            </p:nvSpPr>
            <p:spPr>
              <a:xfrm>
                <a:off x="1676257" y="2012988"/>
                <a:ext cx="4609467" cy="1411027"/>
              </a:xfrm>
              <a:prstGeom prst="rect">
                <a:avLst/>
              </a:prstGeom>
              <a:noFill/>
            </p:spPr>
            <p:txBody>
              <a:bodyPr wrap="none" rtlCol="0">
                <a:spAutoFit/>
              </a:bodyPr>
              <a:lstStyle/>
              <a:p>
                <a:r>
                  <a:rPr kumimoji="1" lang="zh-CN" altLang="en-US" sz="2400"/>
                  <a:t>轮廓系数：</a:t>
                </a:r>
                <a:endParaRPr kumimoji="1" lang="en-US" altLang="zh-CN" sz="2400"/>
              </a:p>
              <a:p>
                <a:endParaRPr kumimoji="1" lang="en-US" altLang="zh-CN" sz="2400"/>
              </a:p>
              <a:p>
                <a:r>
                  <a:rPr kumimoji="1" lang="en-US" altLang="zh-CN" sz="2400"/>
                  <a:t>	</a:t>
                </a:r>
                <a:r>
                  <a:rPr kumimoji="1" lang="zh-CN" altLang="en-US" sz="2400"/>
                  <a:t>计算公式：</a:t>
                </a:r>
                <a14:m>
                  <m:oMath xmlns:m="http://schemas.openxmlformats.org/officeDocument/2006/math">
                    <m:sSub>
                      <m:sSubPr>
                        <m:ctrlPr>
                          <a:rPr kumimoji="1" lang="mr-IN" altLang="zh-CN" sz="2400" i="1">
                            <a:latin typeface="Cambria Math" charset="0"/>
                          </a:rPr>
                        </m:ctrlPr>
                      </m:sSubPr>
                      <m:e>
                        <m:r>
                          <a:rPr kumimoji="1" lang="en-US" altLang="zh-CN" sz="2400" b="0" i="1">
                            <a:latin typeface="Cambria Math" charset="0"/>
                          </a:rPr>
                          <m:t>𝑠𝑐</m:t>
                        </m:r>
                      </m:e>
                      <m:sub>
                        <m:r>
                          <a:rPr kumimoji="1" lang="en-US" altLang="zh-CN" sz="2400" b="0" i="1">
                            <a:latin typeface="Cambria Math" charset="0"/>
                          </a:rPr>
                          <m:t>𝑖</m:t>
                        </m:r>
                      </m:sub>
                    </m:sSub>
                    <m:r>
                      <a:rPr kumimoji="1" lang="en-US" altLang="zh-CN" sz="2400" b="0" i="1">
                        <a:latin typeface="Cambria Math" charset="0"/>
                      </a:rPr>
                      <m:t>= </m:t>
                    </m:r>
                    <m:f>
                      <m:fPr>
                        <m:ctrlPr>
                          <a:rPr kumimoji="1" lang="mr-IN" altLang="zh-CN" sz="2400" b="0" i="1">
                            <a:latin typeface="Cambria Math" charset="0"/>
                          </a:rPr>
                        </m:ctrlPr>
                      </m:fPr>
                      <m:num>
                        <m:sSub>
                          <m:sSubPr>
                            <m:ctrlPr>
                              <a:rPr kumimoji="1" lang="mr-IN" altLang="zh-CN" sz="2400" b="0" i="1">
                                <a:latin typeface="Cambria Math" charset="0"/>
                              </a:rPr>
                            </m:ctrlPr>
                          </m:sSubPr>
                          <m:e>
                            <m:r>
                              <a:rPr kumimoji="1" lang="en-US" altLang="zh-CN" sz="2400" b="0" i="1">
                                <a:latin typeface="Cambria Math" charset="0"/>
                              </a:rPr>
                              <m:t>𝑏</m:t>
                            </m:r>
                          </m:e>
                          <m:sub>
                            <m:r>
                              <a:rPr kumimoji="1" lang="en-US" altLang="zh-CN" sz="2400" b="0" i="1">
                                <a:latin typeface="Cambria Math" charset="0"/>
                              </a:rPr>
                              <m:t>𝑖</m:t>
                            </m:r>
                            <m:r>
                              <a:rPr kumimoji="1" lang="en-US" altLang="zh-CN" sz="2400" b="0" i="1">
                                <a:latin typeface="Cambria Math" charset="0"/>
                              </a:rPr>
                              <m:t>−</m:t>
                            </m:r>
                          </m:sub>
                        </m:sSub>
                        <m:sSub>
                          <m:sSubPr>
                            <m:ctrlPr>
                              <a:rPr kumimoji="1" lang="mr-IN" altLang="zh-CN" sz="2400" i="1">
                                <a:latin typeface="Cambria Math" charset="0"/>
                              </a:rPr>
                            </m:ctrlPr>
                          </m:sSubPr>
                          <m:e>
                            <m:r>
                              <a:rPr kumimoji="1" lang="en-US" altLang="zh-CN" sz="2400" b="0" i="1">
                                <a:latin typeface="Cambria Math" charset="0"/>
                              </a:rPr>
                              <m:t> </m:t>
                            </m:r>
                            <m:r>
                              <a:rPr kumimoji="1" lang="en-US" altLang="zh-CN" sz="2400" b="0" i="1">
                                <a:latin typeface="Cambria Math" charset="0"/>
                              </a:rPr>
                              <m:t>𝑎</m:t>
                            </m:r>
                          </m:e>
                          <m:sub>
                            <m:r>
                              <a:rPr kumimoji="1" lang="en-US" altLang="zh-CN" sz="2400" i="1">
                                <a:latin typeface="Cambria Math" charset="0"/>
                              </a:rPr>
                              <m:t>𝑖</m:t>
                            </m:r>
                          </m:sub>
                        </m:sSub>
                      </m:num>
                      <m:den>
                        <m:r>
                          <m:rPr>
                            <m:sty m:val="p"/>
                          </m:rPr>
                          <a:rPr kumimoji="1" lang="en-US" altLang="zh-CN" sz="2400" b="0" i="0">
                            <a:latin typeface="Cambria Math" charset="0"/>
                          </a:rPr>
                          <m:t>max</m:t>
                        </m:r>
                        <m:r>
                          <a:rPr kumimoji="1" lang="en-US" altLang="zh-CN" sz="2400" b="0" i="1">
                            <a:latin typeface="Cambria Math" charset="0"/>
                          </a:rPr>
                          <m:t>⁡(</m:t>
                        </m:r>
                        <m:sSub>
                          <m:sSubPr>
                            <m:ctrlPr>
                              <a:rPr kumimoji="1" lang="mr-IN" altLang="zh-CN" sz="2400" i="1">
                                <a:latin typeface="Cambria Math" charset="0"/>
                              </a:rPr>
                            </m:ctrlPr>
                          </m:sSubPr>
                          <m:e>
                            <m:r>
                              <a:rPr kumimoji="1" lang="en-US" altLang="zh-CN" sz="2400" i="1">
                                <a:latin typeface="Cambria Math" charset="0"/>
                              </a:rPr>
                              <m:t>𝑏</m:t>
                            </m:r>
                          </m:e>
                          <m:sub>
                            <m:r>
                              <a:rPr kumimoji="1" lang="en-US" altLang="zh-CN" sz="2400" i="1">
                                <a:latin typeface="Cambria Math" charset="0"/>
                              </a:rPr>
                              <m:t>𝑖</m:t>
                            </m:r>
                          </m:sub>
                        </m:sSub>
                        <m:sSub>
                          <m:sSubPr>
                            <m:ctrlPr>
                              <a:rPr kumimoji="1" lang="mr-IN" altLang="zh-CN" sz="2400" i="1">
                                <a:latin typeface="Cambria Math" charset="0"/>
                              </a:rPr>
                            </m:ctrlPr>
                          </m:sSubPr>
                          <m:e>
                            <m:r>
                              <a:rPr kumimoji="1" lang="en-US" altLang="zh-CN" sz="2400" b="0" i="1">
                                <a:latin typeface="Cambria Math" charset="0"/>
                              </a:rPr>
                              <m:t>,</m:t>
                            </m:r>
                            <m:r>
                              <a:rPr kumimoji="1" lang="en-US" altLang="zh-CN" sz="2400" i="1">
                                <a:latin typeface="Cambria Math" charset="0"/>
                              </a:rPr>
                              <m:t>𝑎</m:t>
                            </m:r>
                          </m:e>
                          <m:sub>
                            <m:r>
                              <a:rPr kumimoji="1" lang="en-US" altLang="zh-CN" sz="2400" i="1">
                                <a:latin typeface="Cambria Math" charset="0"/>
                              </a:rPr>
                              <m:t>𝑖</m:t>
                            </m:r>
                          </m:sub>
                        </m:sSub>
                        <m:r>
                          <a:rPr kumimoji="1" lang="en-US" altLang="zh-CN" sz="2400" b="0" i="1">
                            <a:latin typeface="Cambria Math" charset="0"/>
                          </a:rPr>
                          <m:t>)</m:t>
                        </m:r>
                      </m:den>
                    </m:f>
                  </m:oMath>
                </a14:m>
                <a:endParaRPr kumimoji="1" lang="zh-CN" altLang="en-US" sz="2400"/>
              </a:p>
            </p:txBody>
          </p:sp>
        </mc:Choice>
        <mc:Fallback xmlns="">
          <p:sp>
            <p:nvSpPr>
              <p:cNvPr id="3" name="文本框 2"/>
              <p:cNvSpPr txBox="1">
                <a:spLocks noRot="1" noChangeAspect="1" noMove="1" noResize="1" noEditPoints="1" noAdjustHandles="1" noChangeArrowheads="1" noChangeShapeType="1" noTextEdit="1"/>
              </p:cNvSpPr>
              <p:nvPr/>
            </p:nvSpPr>
            <p:spPr>
              <a:xfrm>
                <a:off x="1676257" y="2012988"/>
                <a:ext cx="4609467" cy="1411027"/>
              </a:xfrm>
              <a:prstGeom prst="rect">
                <a:avLst/>
              </a:prstGeom>
              <a:blipFill rotWithShape="0">
                <a:blip r:embed="rId2"/>
                <a:stretch>
                  <a:fillRect l="-2116" t="-51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899592" y="4293096"/>
                <a:ext cx="8135753" cy="1200329"/>
              </a:xfrm>
              <a:prstGeom prst="rect">
                <a:avLst/>
              </a:prstGeom>
              <a:noFill/>
            </p:spPr>
            <p:txBody>
              <a:bodyPr wrap="none" rtlCol="0">
                <a:spAutoFit/>
              </a:bodyPr>
              <a:lstStyle/>
              <a:p>
                <a:r>
                  <a:rPr kumimoji="1" lang="zh-CN" altLang="en-US"/>
                  <a:t>注：对于每个点</a:t>
                </a:r>
                <a14:m>
                  <m:oMath xmlns:m="http://schemas.openxmlformats.org/officeDocument/2006/math">
                    <m:r>
                      <a:rPr kumimoji="1" lang="en-US" altLang="zh-CN" b="0" i="1">
                        <a:latin typeface="Cambria Math" charset="0"/>
                      </a:rPr>
                      <m:t>𝑖</m:t>
                    </m:r>
                    <m:r>
                      <a:rPr kumimoji="1" lang="zh-CN" altLang="en-US" b="0" i="1">
                        <a:latin typeface="Cambria Math" charset="0"/>
                      </a:rPr>
                      <m:t> </m:t>
                    </m:r>
                  </m:oMath>
                </a14:m>
                <a:r>
                  <a:rPr kumimoji="1" lang="zh-CN" altLang="en-US"/>
                  <a:t>为已聚类数据中的样本 ，</a:t>
                </a:r>
                <a14:m>
                  <m:oMath xmlns:m="http://schemas.openxmlformats.org/officeDocument/2006/math">
                    <m:sSub>
                      <m:sSubPr>
                        <m:ctrlPr>
                          <a:rPr kumimoji="1" lang="mr-IN" altLang="zh-CN" i="1">
                            <a:solidFill>
                              <a:srgbClr val="FF0000"/>
                            </a:solidFill>
                            <a:latin typeface="Cambria Math" charset="0"/>
                          </a:rPr>
                        </m:ctrlPr>
                      </m:sSubPr>
                      <m:e>
                        <m:r>
                          <a:rPr kumimoji="1" lang="en-US" altLang="zh-CN" i="1">
                            <a:solidFill>
                              <a:srgbClr val="FF0000"/>
                            </a:solidFill>
                            <a:latin typeface="Cambria Math" charset="0"/>
                          </a:rPr>
                          <m:t>𝑏</m:t>
                        </m:r>
                      </m:e>
                      <m:sub>
                        <m:r>
                          <a:rPr kumimoji="1" lang="en-US" altLang="zh-CN" i="1">
                            <a:solidFill>
                              <a:srgbClr val="FF0000"/>
                            </a:solidFill>
                            <a:latin typeface="Cambria Math" charset="0"/>
                          </a:rPr>
                          <m:t>𝑖</m:t>
                        </m:r>
                      </m:sub>
                    </m:sSub>
                  </m:oMath>
                </a14:m>
                <a:r>
                  <a:rPr kumimoji="1" lang="zh-CN" altLang="en-US">
                    <a:solidFill>
                      <a:srgbClr val="FF0000"/>
                    </a:solidFill>
                  </a:rPr>
                  <a:t> 为</a:t>
                </a:r>
                <a14:m>
                  <m:oMath xmlns:m="http://schemas.openxmlformats.org/officeDocument/2006/math">
                    <m:r>
                      <a:rPr kumimoji="1" lang="en-US" altLang="zh-CN" b="0" i="1">
                        <a:solidFill>
                          <a:srgbClr val="FF0000"/>
                        </a:solidFill>
                        <a:latin typeface="Cambria Math" charset="0"/>
                      </a:rPr>
                      <m:t>𝑖</m:t>
                    </m:r>
                  </m:oMath>
                </a14:m>
                <a:r>
                  <a:rPr kumimoji="1" lang="zh-CN" altLang="en-US">
                    <a:solidFill>
                      <a:srgbClr val="FF0000"/>
                    </a:solidFill>
                  </a:rPr>
                  <a:t> 到其它族群</a:t>
                </a:r>
                <a:r>
                  <a:rPr kumimoji="1" lang="zh-CN" altLang="en-US"/>
                  <a:t>的所有样本的平均</a:t>
                </a:r>
                <a:endParaRPr kumimoji="1" lang="en-US" altLang="zh-CN"/>
              </a:p>
              <a:p>
                <a:r>
                  <a:rPr kumimoji="1" lang="zh-CN" altLang="en-US"/>
                  <a:t>距离，</a:t>
                </a:r>
                <a14:m>
                  <m:oMath xmlns:m="http://schemas.openxmlformats.org/officeDocument/2006/math">
                    <m:sSub>
                      <m:sSubPr>
                        <m:ctrlPr>
                          <a:rPr kumimoji="1" lang="mr-IN" altLang="zh-CN" i="1">
                            <a:solidFill>
                              <a:srgbClr val="FF0000"/>
                            </a:solidFill>
                            <a:latin typeface="Cambria Math" charset="0"/>
                          </a:rPr>
                        </m:ctrlPr>
                      </m:sSubPr>
                      <m:e>
                        <m:r>
                          <a:rPr kumimoji="1" lang="en-US" altLang="zh-CN" b="0" i="1">
                            <a:solidFill>
                              <a:srgbClr val="FF0000"/>
                            </a:solidFill>
                            <a:latin typeface="Cambria Math" charset="0"/>
                          </a:rPr>
                          <m:t>𝑎</m:t>
                        </m:r>
                      </m:e>
                      <m:sub>
                        <m:r>
                          <a:rPr kumimoji="1" lang="en-US" altLang="zh-CN" b="0" i="1">
                            <a:solidFill>
                              <a:srgbClr val="FF0000"/>
                            </a:solidFill>
                            <a:latin typeface="Cambria Math" charset="0"/>
                          </a:rPr>
                          <m:t>𝑖</m:t>
                        </m:r>
                      </m:sub>
                    </m:sSub>
                    <m:r>
                      <a:rPr kumimoji="1" lang="en-US" altLang="zh-CN" b="0" i="1">
                        <a:solidFill>
                          <a:srgbClr val="FF0000"/>
                        </a:solidFill>
                        <a:latin typeface="Cambria Math" charset="0"/>
                      </a:rPr>
                      <m:t> </m:t>
                    </m:r>
                  </m:oMath>
                </a14:m>
                <a:r>
                  <a:rPr kumimoji="1" lang="zh-CN" altLang="en-US">
                    <a:solidFill>
                      <a:srgbClr val="FF0000"/>
                    </a:solidFill>
                  </a:rPr>
                  <a:t>为</a:t>
                </a:r>
                <a14:m>
                  <m:oMath xmlns:m="http://schemas.openxmlformats.org/officeDocument/2006/math">
                    <m:r>
                      <a:rPr kumimoji="1" lang="en-US" altLang="zh-CN" i="1">
                        <a:solidFill>
                          <a:srgbClr val="FF0000"/>
                        </a:solidFill>
                        <a:latin typeface="Cambria Math" charset="0"/>
                      </a:rPr>
                      <m:t>𝑖</m:t>
                    </m:r>
                  </m:oMath>
                </a14:m>
                <a:r>
                  <a:rPr kumimoji="1" lang="zh-CN" altLang="en-US">
                    <a:solidFill>
                      <a:srgbClr val="FF0000"/>
                    </a:solidFill>
                  </a:rPr>
                  <a:t> 到本身簇</a:t>
                </a:r>
                <a:r>
                  <a:rPr kumimoji="1" lang="zh-CN" altLang="en-US"/>
                  <a:t>的距离平均值</a:t>
                </a:r>
                <a:endParaRPr kumimoji="1" lang="en-US" altLang="zh-CN"/>
              </a:p>
              <a:p>
                <a:endParaRPr kumimoji="1" lang="en-US" altLang="zh-CN"/>
              </a:p>
              <a:p>
                <a:r>
                  <a:rPr kumimoji="1" lang="zh-CN" altLang="en-US"/>
                  <a:t>最终计算出所有的样本点的轮廓系数平均值</a:t>
                </a:r>
                <a:endParaRPr kumimoji="1" lang="en-US" altLang="zh-CN"/>
              </a:p>
            </p:txBody>
          </p:sp>
        </mc:Choice>
        <mc:Fallback>
          <p:sp>
            <p:nvSpPr>
              <p:cNvPr id="4" name="文本框 3"/>
              <p:cNvSpPr txBox="1">
                <a:spLocks noRot="1" noChangeAspect="1" noMove="1" noResize="1" noEditPoints="1" noAdjustHandles="1" noChangeArrowheads="1" noChangeShapeType="1" noTextEdit="1"/>
              </p:cNvSpPr>
              <p:nvPr/>
            </p:nvSpPr>
            <p:spPr>
              <a:xfrm>
                <a:off x="899592" y="4293096"/>
                <a:ext cx="8135753" cy="1200329"/>
              </a:xfrm>
              <a:prstGeom prst="rect">
                <a:avLst/>
              </a:prstGeom>
              <a:blipFill rotWithShape="0">
                <a:blip r:embed="rId3"/>
                <a:stretch>
                  <a:fillRect l="-675" t="-28934" b="-55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2734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1259632" y="2132856"/>
                <a:ext cx="7430239" cy="2031325"/>
              </a:xfrm>
              <a:prstGeom prst="rect">
                <a:avLst/>
              </a:prstGeom>
              <a:noFill/>
            </p:spPr>
            <p:txBody>
              <a:bodyPr wrap="none" rtlCol="0">
                <a:spAutoFit/>
              </a:bodyPr>
              <a:lstStyle/>
              <a:p>
                <a:r>
                  <a:rPr kumimoji="1" lang="zh-CN" altLang="en-US"/>
                  <a:t>如果</a:t>
                </a:r>
                <a14:m>
                  <m:oMath xmlns:m="http://schemas.openxmlformats.org/officeDocument/2006/math">
                    <m:sSub>
                      <m:sSubPr>
                        <m:ctrlPr>
                          <a:rPr kumimoji="1" lang="mr-IN" altLang="zh-CN" i="1">
                            <a:latin typeface="Cambria Math" charset="0"/>
                          </a:rPr>
                        </m:ctrlPr>
                      </m:sSubPr>
                      <m:e>
                        <m:r>
                          <a:rPr kumimoji="1" lang="en-US" altLang="zh-CN" b="0" i="1">
                            <a:latin typeface="Cambria Math" charset="0"/>
                          </a:rPr>
                          <m:t>𝑠𝑐</m:t>
                        </m:r>
                      </m:e>
                      <m:sub>
                        <m:r>
                          <a:rPr kumimoji="1" lang="en-US" altLang="zh-CN" b="0" i="1">
                            <a:latin typeface="Cambria Math" charset="0"/>
                          </a:rPr>
                          <m:t>𝑖</m:t>
                        </m:r>
                      </m:sub>
                    </m:sSub>
                  </m:oMath>
                </a14:m>
                <a:r>
                  <a:rPr kumimoji="1" lang="en-US" altLang="zh-CN"/>
                  <a:t> </a:t>
                </a:r>
                <a:r>
                  <a:rPr kumimoji="1" lang="zh-CN" altLang="en-US"/>
                  <a:t>小于</a:t>
                </a:r>
                <a:r>
                  <a:rPr kumimoji="1" lang="en-US" altLang="zh-CN"/>
                  <a:t>0</a:t>
                </a:r>
                <a:r>
                  <a:rPr kumimoji="1" lang="zh-CN" altLang="en-US"/>
                  <a:t>，说明</a:t>
                </a:r>
                <a14:m>
                  <m:oMath xmlns:m="http://schemas.openxmlformats.org/officeDocument/2006/math">
                    <m:sSub>
                      <m:sSubPr>
                        <m:ctrlPr>
                          <a:rPr kumimoji="1" lang="mr-IN" altLang="zh-CN" i="1">
                            <a:latin typeface="Cambria Math" charset="0"/>
                          </a:rPr>
                        </m:ctrlPr>
                      </m:sSubPr>
                      <m:e>
                        <m:r>
                          <a:rPr kumimoji="1" lang="en-US" altLang="zh-CN" b="0" i="1">
                            <a:latin typeface="Cambria Math" charset="0"/>
                          </a:rPr>
                          <m:t>𝑎</m:t>
                        </m:r>
                      </m:e>
                      <m:sub>
                        <m:r>
                          <a:rPr kumimoji="1" lang="en-US" altLang="zh-CN" b="0" i="1">
                            <a:latin typeface="Cambria Math" charset="0"/>
                          </a:rPr>
                          <m:t>𝑖</m:t>
                        </m:r>
                      </m:sub>
                    </m:sSub>
                  </m:oMath>
                </a14:m>
                <a:r>
                  <a:rPr kumimoji="1" lang="zh-CN" altLang="en-US"/>
                  <a:t> 的平均距离大于最近的其他簇。</a:t>
                </a:r>
                <a:endParaRPr kumimoji="1" lang="en-US" altLang="zh-CN"/>
              </a:p>
              <a:p>
                <a:r>
                  <a:rPr kumimoji="1" lang="zh-CN" altLang="en-US"/>
                  <a:t>聚类效果不好</a:t>
                </a:r>
                <a:endParaRPr kumimoji="1" lang="en-US" altLang="zh-CN"/>
              </a:p>
              <a:p>
                <a:endParaRPr kumimoji="1" lang="en-US" altLang="zh-CN"/>
              </a:p>
              <a:p>
                <a:r>
                  <a:rPr kumimoji="1" lang="zh-CN" altLang="en-US"/>
                  <a:t>如果</a:t>
                </a:r>
                <a14:m>
                  <m:oMath xmlns:m="http://schemas.openxmlformats.org/officeDocument/2006/math">
                    <m:sSub>
                      <m:sSubPr>
                        <m:ctrlPr>
                          <a:rPr kumimoji="1" lang="mr-IN" altLang="zh-CN" i="1">
                            <a:latin typeface="Cambria Math" charset="0"/>
                          </a:rPr>
                        </m:ctrlPr>
                      </m:sSubPr>
                      <m:e>
                        <m:r>
                          <a:rPr kumimoji="1" lang="en-US" altLang="zh-CN" i="1">
                            <a:latin typeface="Cambria Math" charset="0"/>
                          </a:rPr>
                          <m:t>𝑠𝑐</m:t>
                        </m:r>
                      </m:e>
                      <m:sub>
                        <m:r>
                          <a:rPr kumimoji="1" lang="en-US" altLang="zh-CN" i="1">
                            <a:latin typeface="Cambria Math" charset="0"/>
                          </a:rPr>
                          <m:t>𝑖</m:t>
                        </m:r>
                      </m:sub>
                    </m:sSub>
                  </m:oMath>
                </a14:m>
                <a:r>
                  <a:rPr kumimoji="1" lang="en-US" altLang="zh-CN"/>
                  <a:t> </a:t>
                </a:r>
                <a:r>
                  <a:rPr kumimoji="1" lang="zh-CN" altLang="en-US"/>
                  <a:t>越大，说明</a:t>
                </a:r>
                <a14:m>
                  <m:oMath xmlns:m="http://schemas.openxmlformats.org/officeDocument/2006/math">
                    <m:sSub>
                      <m:sSubPr>
                        <m:ctrlPr>
                          <a:rPr kumimoji="1" lang="mr-IN" altLang="zh-CN" i="1">
                            <a:latin typeface="Cambria Math" charset="0"/>
                          </a:rPr>
                        </m:ctrlPr>
                      </m:sSubPr>
                      <m:e>
                        <m:r>
                          <a:rPr kumimoji="1" lang="en-US" altLang="zh-CN" i="1">
                            <a:latin typeface="Cambria Math" charset="0"/>
                          </a:rPr>
                          <m:t>𝑎</m:t>
                        </m:r>
                      </m:e>
                      <m:sub>
                        <m:r>
                          <a:rPr kumimoji="1" lang="en-US" altLang="zh-CN" i="1">
                            <a:latin typeface="Cambria Math" charset="0"/>
                          </a:rPr>
                          <m:t>𝑖</m:t>
                        </m:r>
                      </m:sub>
                    </m:sSub>
                  </m:oMath>
                </a14:m>
                <a:r>
                  <a:rPr kumimoji="1" lang="zh-CN" altLang="en-US"/>
                  <a:t> 的平均距离小于最近的其他簇。</a:t>
                </a:r>
                <a:endParaRPr kumimoji="1" lang="en-US" altLang="zh-CN"/>
              </a:p>
              <a:p>
                <a:r>
                  <a:rPr kumimoji="1" lang="zh-CN" altLang="en-US"/>
                  <a:t>聚类效果好</a:t>
                </a:r>
                <a:endParaRPr kumimoji="1" lang="en-US" altLang="zh-CN"/>
              </a:p>
              <a:p>
                <a:endParaRPr kumimoji="1" lang="en-US" altLang="zh-CN"/>
              </a:p>
              <a:p>
                <a:r>
                  <a:rPr lang="zh-CN" altLang="en-US"/>
                  <a:t>轮廓系数的值是介于 </a:t>
                </a:r>
                <a:r>
                  <a:rPr lang="en-US" altLang="zh-CN"/>
                  <a:t>[-1,1] </a:t>
                </a:r>
                <a:r>
                  <a:rPr lang="zh-CN" altLang="en-US"/>
                  <a:t>，越趋近于</a:t>
                </a:r>
                <a:r>
                  <a:rPr lang="en-US" altLang="zh-CN"/>
                  <a:t>1</a:t>
                </a:r>
                <a:r>
                  <a:rPr lang="zh-CN" altLang="en-US"/>
                  <a:t>代表内聚度和分离度都相对较优</a:t>
                </a:r>
                <a:endParaRPr kumimoji="1" lang="en-US" altLang="zh-CN"/>
              </a:p>
            </p:txBody>
          </p:sp>
        </mc:Choice>
        <mc:Fallback>
          <p:sp>
            <p:nvSpPr>
              <p:cNvPr id="2" name="文本框 1"/>
              <p:cNvSpPr txBox="1">
                <a:spLocks noRot="1" noChangeAspect="1" noMove="1" noResize="1" noEditPoints="1" noAdjustHandles="1" noChangeArrowheads="1" noChangeShapeType="1" noTextEdit="1"/>
              </p:cNvSpPr>
              <p:nvPr/>
            </p:nvSpPr>
            <p:spPr>
              <a:xfrm>
                <a:off x="1259632" y="2132856"/>
                <a:ext cx="7430239" cy="2031325"/>
              </a:xfrm>
              <a:prstGeom prst="rect">
                <a:avLst/>
              </a:prstGeom>
              <a:blipFill rotWithShape="0">
                <a:blip r:embed="rId2"/>
                <a:stretch>
                  <a:fillRect l="-738" t="-2703" b="-4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31787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99792" y="908720"/>
            <a:ext cx="3970382" cy="523220"/>
          </a:xfrm>
          <a:prstGeom prst="rect">
            <a:avLst/>
          </a:prstGeom>
        </p:spPr>
        <p:txBody>
          <a:bodyPr wrap="none">
            <a:spAutoFit/>
          </a:bodyPr>
          <a:lstStyle/>
          <a:p>
            <a:r>
              <a:rPr kumimoji="1" lang="en-US" altLang="zh-CN" sz="2800">
                <a:solidFill>
                  <a:schemeClr val="accent6">
                    <a:lumMod val="75000"/>
                  </a:schemeClr>
                </a:solidFill>
              </a:rPr>
              <a:t>Kmeans</a:t>
            </a:r>
            <a:r>
              <a:rPr kumimoji="1" lang="zh-CN" altLang="en-US" sz="2800">
                <a:solidFill>
                  <a:schemeClr val="accent6">
                    <a:lumMod val="75000"/>
                  </a:schemeClr>
                </a:solidFill>
              </a:rPr>
              <a:t>性能评估指标</a:t>
            </a:r>
            <a:r>
              <a:rPr kumimoji="1" lang="en-US" altLang="zh-CN" sz="2800">
                <a:solidFill>
                  <a:schemeClr val="accent6">
                    <a:lumMod val="75000"/>
                  </a:schemeClr>
                </a:solidFill>
              </a:rPr>
              <a:t>API</a:t>
            </a:r>
          </a:p>
        </p:txBody>
      </p:sp>
      <p:sp>
        <p:nvSpPr>
          <p:cNvPr id="3" name="文本框 2"/>
          <p:cNvSpPr txBox="1"/>
          <p:nvPr/>
        </p:nvSpPr>
        <p:spPr>
          <a:xfrm>
            <a:off x="2555776" y="3212976"/>
            <a:ext cx="4585679" cy="461665"/>
          </a:xfrm>
          <a:prstGeom prst="rect">
            <a:avLst/>
          </a:prstGeom>
          <a:noFill/>
        </p:spPr>
        <p:txBody>
          <a:bodyPr wrap="none" rtlCol="0">
            <a:spAutoFit/>
          </a:bodyPr>
          <a:lstStyle/>
          <a:p>
            <a:pPr marL="342900" indent="-342900">
              <a:buFont typeface="Arial" charset="0"/>
              <a:buChar char="•"/>
            </a:pPr>
            <a:r>
              <a:rPr kumimoji="1" lang="en-US" altLang="zh-CN" sz="2400"/>
              <a:t>sklearn.metrics.</a:t>
            </a:r>
            <a:r>
              <a:rPr kumimoji="1" lang="en-US" altLang="zh-CN" sz="2400">
                <a:solidFill>
                  <a:srgbClr val="FF0000"/>
                </a:solidFill>
              </a:rPr>
              <a:t>silhouette_score</a:t>
            </a:r>
            <a:endParaRPr kumimoji="1" lang="zh-CN" altLang="en-US" sz="2400">
              <a:solidFill>
                <a:srgbClr val="FF0000"/>
              </a:solidFill>
            </a:endParaRPr>
          </a:p>
        </p:txBody>
      </p:sp>
    </p:spTree>
    <p:extLst>
      <p:ext uri="{BB962C8B-B14F-4D97-AF65-F5344CB8AC3E}">
        <p14:creationId xmlns:p14="http://schemas.microsoft.com/office/powerpoint/2010/main" val="7668966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7864" y="764704"/>
            <a:ext cx="2600071" cy="523220"/>
          </a:xfrm>
          <a:prstGeom prst="rect">
            <a:avLst/>
          </a:prstGeom>
        </p:spPr>
        <p:txBody>
          <a:bodyPr wrap="none">
            <a:spAutoFit/>
          </a:bodyPr>
          <a:lstStyle/>
          <a:p>
            <a:r>
              <a:rPr kumimoji="1" lang="en-US" altLang="zh-CN" sz="2800">
                <a:solidFill>
                  <a:schemeClr val="accent6">
                    <a:lumMod val="75000"/>
                  </a:schemeClr>
                </a:solidFill>
              </a:rPr>
              <a:t>silhouette_score</a:t>
            </a:r>
            <a:endParaRPr kumimoji="1" lang="zh-CN" altLang="en-US" sz="2800">
              <a:solidFill>
                <a:schemeClr val="accent6">
                  <a:lumMod val="75000"/>
                </a:schemeClr>
              </a:solidFill>
            </a:endParaRPr>
          </a:p>
        </p:txBody>
      </p:sp>
      <p:sp>
        <p:nvSpPr>
          <p:cNvPr id="3" name="文本框 2"/>
          <p:cNvSpPr txBox="1"/>
          <p:nvPr/>
        </p:nvSpPr>
        <p:spPr>
          <a:xfrm>
            <a:off x="2123728" y="2636912"/>
            <a:ext cx="5803961" cy="1569660"/>
          </a:xfrm>
          <a:prstGeom prst="rect">
            <a:avLst/>
          </a:prstGeom>
          <a:noFill/>
        </p:spPr>
        <p:txBody>
          <a:bodyPr wrap="none" rtlCol="0">
            <a:spAutoFit/>
          </a:bodyPr>
          <a:lstStyle/>
          <a:p>
            <a:pPr marL="342900" indent="-342900">
              <a:buFont typeface="Arial" charset="0"/>
              <a:buChar char="•"/>
            </a:pPr>
            <a:r>
              <a:rPr lang="en-US" altLang="zh-CN" sz="2400"/>
              <a:t>sklearn.metrics.silhouette_score(</a:t>
            </a:r>
            <a:r>
              <a:rPr lang="en-US" altLang="zh-CN" sz="2400" i="1"/>
              <a:t>X</a:t>
            </a:r>
            <a:r>
              <a:rPr lang="en-US" altLang="zh-CN" sz="2400"/>
              <a:t>, </a:t>
            </a:r>
            <a:r>
              <a:rPr lang="en-US" altLang="zh-CN" sz="2400" i="1"/>
              <a:t>labels</a:t>
            </a:r>
            <a:r>
              <a:rPr lang="en-US" altLang="zh-CN" sz="2400"/>
              <a:t>)</a:t>
            </a:r>
            <a:endParaRPr kumimoji="1" lang="en-US" altLang="zh-CN" sz="2400"/>
          </a:p>
          <a:p>
            <a:pPr marL="800100" lvl="1" indent="-342900">
              <a:buFont typeface="Arial" charset="0"/>
              <a:buChar char="•"/>
            </a:pPr>
            <a:r>
              <a:rPr lang="zh-CN" altLang="en-US" sz="2400"/>
              <a:t>计算所有样本的平均轮廓系数</a:t>
            </a:r>
            <a:endParaRPr lang="en-US" altLang="zh-CN" sz="2400"/>
          </a:p>
          <a:p>
            <a:pPr marL="800100" lvl="1" indent="-342900">
              <a:buFont typeface="Arial" charset="0"/>
              <a:buChar char="•"/>
            </a:pPr>
            <a:r>
              <a:rPr lang="en-US" altLang="zh-CN" sz="2400"/>
              <a:t>X</a:t>
            </a:r>
            <a:r>
              <a:rPr lang="zh-CN" altLang="en-US" sz="2400"/>
              <a:t>：特征值</a:t>
            </a:r>
            <a:endParaRPr lang="en-US" altLang="zh-CN" sz="2400"/>
          </a:p>
          <a:p>
            <a:pPr marL="800100" lvl="1" indent="-342900">
              <a:buFont typeface="Arial" charset="0"/>
              <a:buChar char="•"/>
            </a:pPr>
            <a:r>
              <a:rPr lang="en-US" altLang="zh-CN" sz="2400"/>
              <a:t>labels</a:t>
            </a:r>
            <a:r>
              <a:rPr lang="zh-CN" altLang="en-US" sz="2400"/>
              <a:t>：被聚类标记的目标值</a:t>
            </a:r>
            <a:endParaRPr lang="en-US" altLang="zh-CN" sz="2400"/>
          </a:p>
        </p:txBody>
      </p:sp>
    </p:spTree>
    <p:extLst>
      <p:ext uri="{BB962C8B-B14F-4D97-AF65-F5344CB8AC3E}">
        <p14:creationId xmlns:p14="http://schemas.microsoft.com/office/powerpoint/2010/main" val="351136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1920" y="908720"/>
            <a:ext cx="2049985" cy="523220"/>
          </a:xfrm>
          <a:prstGeom prst="rect">
            <a:avLst/>
          </a:prstGeom>
        </p:spPr>
        <p:txBody>
          <a:bodyPr wrap="none">
            <a:spAutoFit/>
          </a:bodyPr>
          <a:lstStyle/>
          <a:p>
            <a:r>
              <a:rPr kumimoji="1" lang="en-US" altLang="zh-CN" sz="2800">
                <a:solidFill>
                  <a:schemeClr val="accent6">
                    <a:lumMod val="75000"/>
                  </a:schemeClr>
                </a:solidFill>
              </a:rPr>
              <a:t>Kmeans</a:t>
            </a:r>
            <a:r>
              <a:rPr kumimoji="1" lang="zh-CN" altLang="en-US" sz="2800">
                <a:solidFill>
                  <a:schemeClr val="accent6">
                    <a:lumMod val="75000"/>
                  </a:schemeClr>
                </a:solidFill>
              </a:rPr>
              <a:t>总结</a:t>
            </a:r>
            <a:endParaRPr kumimoji="1" lang="en-US" altLang="zh-CN" sz="2800">
              <a:solidFill>
                <a:schemeClr val="accent6">
                  <a:lumMod val="75000"/>
                </a:schemeClr>
              </a:solidFill>
            </a:endParaRPr>
          </a:p>
        </p:txBody>
      </p:sp>
      <p:sp>
        <p:nvSpPr>
          <p:cNvPr id="3" name="文本框 2"/>
          <p:cNvSpPr txBox="1"/>
          <p:nvPr/>
        </p:nvSpPr>
        <p:spPr>
          <a:xfrm>
            <a:off x="2245422" y="2348880"/>
            <a:ext cx="5262979" cy="2308324"/>
          </a:xfrm>
          <a:prstGeom prst="rect">
            <a:avLst/>
          </a:prstGeom>
          <a:noFill/>
        </p:spPr>
        <p:txBody>
          <a:bodyPr wrap="none" rtlCol="0">
            <a:spAutoFit/>
          </a:bodyPr>
          <a:lstStyle/>
          <a:p>
            <a:r>
              <a:rPr kumimoji="1" lang="zh-CN" altLang="en-US"/>
              <a:t>特点分析：</a:t>
            </a:r>
            <a:endParaRPr kumimoji="1" lang="en-US" altLang="zh-CN"/>
          </a:p>
          <a:p>
            <a:r>
              <a:rPr kumimoji="1" lang="en-US" altLang="zh-CN"/>
              <a:t>	</a:t>
            </a:r>
            <a:r>
              <a:rPr kumimoji="1" lang="zh-CN" altLang="en-US"/>
              <a:t>采用迭代式算法，直观易懂并且非常实用</a:t>
            </a:r>
            <a:endParaRPr kumimoji="1" lang="en-US" altLang="zh-CN"/>
          </a:p>
          <a:p>
            <a:endParaRPr kumimoji="1" lang="en-US" altLang="zh-CN"/>
          </a:p>
          <a:p>
            <a:endParaRPr kumimoji="1" lang="en-US" altLang="zh-CN"/>
          </a:p>
          <a:p>
            <a:endParaRPr kumimoji="1" lang="en-US" altLang="zh-CN"/>
          </a:p>
          <a:p>
            <a:endParaRPr kumimoji="1" lang="en-US" altLang="zh-CN"/>
          </a:p>
          <a:p>
            <a:r>
              <a:rPr kumimoji="1" lang="zh-CN" altLang="en-US"/>
              <a:t>缺点：容易收敛到</a:t>
            </a:r>
            <a:r>
              <a:rPr kumimoji="1" lang="zh-CN" altLang="en-US">
                <a:solidFill>
                  <a:srgbClr val="FF0000"/>
                </a:solidFill>
              </a:rPr>
              <a:t>局部最优解</a:t>
            </a:r>
            <a:r>
              <a:rPr kumimoji="1" lang="en-US" altLang="zh-CN">
                <a:solidFill>
                  <a:srgbClr val="FF0000"/>
                </a:solidFill>
              </a:rPr>
              <a:t>(</a:t>
            </a:r>
            <a:r>
              <a:rPr kumimoji="1" lang="zh-CN" altLang="en-US">
                <a:solidFill>
                  <a:srgbClr val="FF0000"/>
                </a:solidFill>
              </a:rPr>
              <a:t>多次聚类</a:t>
            </a:r>
            <a:r>
              <a:rPr kumimoji="1" lang="en-US" altLang="zh-CN">
                <a:solidFill>
                  <a:srgbClr val="FF0000"/>
                </a:solidFill>
              </a:rPr>
              <a:t>)</a:t>
            </a:r>
          </a:p>
          <a:p>
            <a:r>
              <a:rPr kumimoji="1" lang="zh-CN" altLang="en-US"/>
              <a:t>             需要预先设定簇的数量</a:t>
            </a:r>
            <a:r>
              <a:rPr kumimoji="1" lang="en-US" altLang="zh-CN">
                <a:solidFill>
                  <a:srgbClr val="FF0000"/>
                </a:solidFill>
              </a:rPr>
              <a:t>(k-means++</a:t>
            </a:r>
            <a:r>
              <a:rPr kumimoji="1" lang="zh-CN" altLang="en-US">
                <a:solidFill>
                  <a:srgbClr val="FF0000"/>
                </a:solidFill>
              </a:rPr>
              <a:t>解决</a:t>
            </a:r>
            <a:r>
              <a:rPr kumimoji="1" lang="en-US" altLang="zh-CN">
                <a:solidFill>
                  <a:srgbClr val="FF0000"/>
                </a:solidFill>
              </a:rPr>
              <a:t>)</a:t>
            </a:r>
            <a:endParaRPr kumimoji="1" lang="zh-CN" altLang="en-US">
              <a:solidFill>
                <a:srgbClr val="FF0000"/>
              </a:solidFill>
            </a:endParaRPr>
          </a:p>
        </p:txBody>
      </p:sp>
    </p:spTree>
    <p:extLst>
      <p:ext uri="{BB962C8B-B14F-4D97-AF65-F5344CB8AC3E}">
        <p14:creationId xmlns:p14="http://schemas.microsoft.com/office/powerpoint/2010/main" val="17444618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174750" y="939800"/>
            <a:ext cx="6794500" cy="4978400"/>
          </a:xfrm>
          <a:prstGeom prst="rect">
            <a:avLst/>
          </a:prstGeom>
        </p:spPr>
      </p:pic>
    </p:spTree>
    <p:extLst>
      <p:ext uri="{BB962C8B-B14F-4D97-AF65-F5344CB8AC3E}">
        <p14:creationId xmlns:p14="http://schemas.microsoft.com/office/powerpoint/2010/main" val="818714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2947</TotalTime>
  <Words>1754</Words>
  <Application>Microsoft Macintosh PowerPoint</Application>
  <PresentationFormat>全屏显示(4:3)</PresentationFormat>
  <Paragraphs>337</Paragraphs>
  <Slides>86</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86</vt:i4>
      </vt:variant>
    </vt:vector>
  </HeadingPairs>
  <TitlesOfParts>
    <vt:vector size="98" baseType="lpstr">
      <vt:lpstr>Calibri</vt:lpstr>
      <vt:lpstr>Cambria Math</vt:lpstr>
      <vt:lpstr>DengXian</vt:lpstr>
      <vt:lpstr>Helvetica</vt:lpstr>
      <vt:lpstr>Helvetica Neue</vt:lpstr>
      <vt:lpstr>Mangal</vt:lpstr>
      <vt:lpstr>microsoft yahei</vt:lpstr>
      <vt:lpstr>Wingdings</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胡星辉</cp:lastModifiedBy>
  <cp:revision>77</cp:revision>
  <dcterms:created xsi:type="dcterms:W3CDTF">2015-06-29T07:19:00Z</dcterms:created>
  <dcterms:modified xsi:type="dcterms:W3CDTF">2017-10-27T14:00:10Z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